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2"/>
  </p:notesMasterIdLst>
  <p:sldIdLst>
    <p:sldId id="256" r:id="rId2"/>
    <p:sldId id="294" r:id="rId3"/>
    <p:sldId id="295" r:id="rId4"/>
    <p:sldId id="297" r:id="rId5"/>
    <p:sldId id="296" r:id="rId6"/>
    <p:sldId id="299" r:id="rId7"/>
    <p:sldId id="300" r:id="rId8"/>
    <p:sldId id="293" r:id="rId9"/>
    <p:sldId id="259" r:id="rId10"/>
    <p:sldId id="301" r:id="rId11"/>
    <p:sldId id="378" r:id="rId12"/>
    <p:sldId id="304" r:id="rId13"/>
    <p:sldId id="320" r:id="rId14"/>
    <p:sldId id="305" r:id="rId15"/>
    <p:sldId id="306" r:id="rId16"/>
    <p:sldId id="312" r:id="rId17"/>
    <p:sldId id="313" r:id="rId18"/>
    <p:sldId id="315" r:id="rId19"/>
    <p:sldId id="316" r:id="rId20"/>
    <p:sldId id="317" r:id="rId21"/>
    <p:sldId id="319" r:id="rId22"/>
    <p:sldId id="318" r:id="rId23"/>
    <p:sldId id="258" r:id="rId24"/>
    <p:sldId id="338" r:id="rId25"/>
    <p:sldId id="339" r:id="rId26"/>
    <p:sldId id="340" r:id="rId27"/>
    <p:sldId id="341" r:id="rId28"/>
    <p:sldId id="383" r:id="rId29"/>
    <p:sldId id="379" r:id="rId30"/>
    <p:sldId id="380" r:id="rId31"/>
    <p:sldId id="382" r:id="rId32"/>
    <p:sldId id="381" r:id="rId33"/>
    <p:sldId id="346" r:id="rId34"/>
    <p:sldId id="410" r:id="rId35"/>
    <p:sldId id="411" r:id="rId36"/>
    <p:sldId id="412" r:id="rId37"/>
    <p:sldId id="405" r:id="rId38"/>
    <p:sldId id="406" r:id="rId39"/>
    <p:sldId id="404" r:id="rId40"/>
    <p:sldId id="403" r:id="rId41"/>
    <p:sldId id="342" r:id="rId42"/>
    <p:sldId id="409" r:id="rId43"/>
    <p:sldId id="407" r:id="rId44"/>
    <p:sldId id="408" r:id="rId45"/>
    <p:sldId id="343" r:id="rId46"/>
    <p:sldId id="344" r:id="rId47"/>
    <p:sldId id="345" r:id="rId48"/>
    <p:sldId id="302" r:id="rId49"/>
    <p:sldId id="353" r:id="rId50"/>
    <p:sldId id="417" r:id="rId51"/>
    <p:sldId id="355" r:id="rId52"/>
    <p:sldId id="384" r:id="rId53"/>
    <p:sldId id="414" r:id="rId54"/>
    <p:sldId id="415" r:id="rId55"/>
    <p:sldId id="416" r:id="rId56"/>
    <p:sldId id="418" r:id="rId57"/>
    <p:sldId id="421" r:id="rId58"/>
    <p:sldId id="420" r:id="rId59"/>
    <p:sldId id="419" r:id="rId60"/>
    <p:sldId id="422" r:id="rId61"/>
    <p:sldId id="389" r:id="rId62"/>
    <p:sldId id="387" r:id="rId63"/>
    <p:sldId id="385" r:id="rId64"/>
    <p:sldId id="391" r:id="rId65"/>
    <p:sldId id="423" r:id="rId66"/>
    <p:sldId id="424" r:id="rId67"/>
    <p:sldId id="399" r:id="rId68"/>
    <p:sldId id="398" r:id="rId69"/>
    <p:sldId id="396" r:id="rId70"/>
    <p:sldId id="367" r:id="rId71"/>
    <p:sldId id="366" r:id="rId72"/>
    <p:sldId id="307" r:id="rId73"/>
    <p:sldId id="309" r:id="rId74"/>
    <p:sldId id="356" r:id="rId75"/>
    <p:sldId id="310" r:id="rId76"/>
    <p:sldId id="413" r:id="rId77"/>
    <p:sldId id="352" r:id="rId78"/>
    <p:sldId id="354" r:id="rId79"/>
    <p:sldId id="434" r:id="rId80"/>
    <p:sldId id="361" r:id="rId81"/>
    <p:sldId id="430" r:id="rId82"/>
    <p:sldId id="429" r:id="rId83"/>
    <p:sldId id="362" r:id="rId84"/>
    <p:sldId id="364" r:id="rId85"/>
    <p:sldId id="365" r:id="rId86"/>
    <p:sldId id="431" r:id="rId87"/>
    <p:sldId id="432" r:id="rId88"/>
    <p:sldId id="433" r:id="rId89"/>
    <p:sldId id="401" r:id="rId90"/>
    <p:sldId id="303" r:id="rId91"/>
    <p:sldId id="308" r:id="rId92"/>
    <p:sldId id="333" r:id="rId93"/>
    <p:sldId id="335" r:id="rId94"/>
    <p:sldId id="425" r:id="rId95"/>
    <p:sldId id="426" r:id="rId96"/>
    <p:sldId id="334" r:id="rId97"/>
    <p:sldId id="427" r:id="rId98"/>
    <p:sldId id="428" r:id="rId99"/>
    <p:sldId id="336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435" r:id="rId108"/>
    <p:sldId id="436" r:id="rId109"/>
    <p:sldId id="369" r:id="rId110"/>
    <p:sldId id="437" r:id="rId11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13"/>
      <p:bold r:id="rId114"/>
      <p:italic r:id="rId115"/>
      <p:boldItalic r:id="rId116"/>
    </p:embeddedFont>
    <p:embeddedFont>
      <p:font typeface="Helvetica" panose="020B0604020202020204" pitchFamily="34" charset="0"/>
      <p:regular r:id="rId117"/>
      <p:bold r:id="rId118"/>
      <p:italic r:id="rId119"/>
      <p:boldItalic r:id="rId120"/>
    </p:embeddedFont>
    <p:embeddedFont>
      <p:font typeface="Roboto" panose="02000000000000000000" pitchFamily="2" charset="0"/>
      <p:regular r:id="rId121"/>
      <p:bold r:id="rId122"/>
      <p:italic r:id="rId123"/>
      <p:boldItalic r:id="rId124"/>
    </p:embeddedFont>
    <p:embeddedFont>
      <p:font typeface="Trebuchet MS" panose="020B0603020202020204" pitchFamily="34" charset="0"/>
      <p:regular r:id="rId125"/>
      <p:bold r:id="rId126"/>
      <p:italic r:id="rId127"/>
      <p:boldItalic r:id="rId1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D8FE"/>
    <a:srgbClr val="93D8FF"/>
    <a:srgbClr val="8EB9FF"/>
    <a:srgbClr val="2DC4FF"/>
    <a:srgbClr val="165337"/>
    <a:srgbClr val="0264AF"/>
    <a:srgbClr val="1742A8"/>
    <a:srgbClr val="133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1"/>
    <p:restoredTop sz="94762"/>
  </p:normalViewPr>
  <p:slideViewPr>
    <p:cSldViewPr snapToGrid="0">
      <p:cViewPr varScale="1">
        <p:scale>
          <a:sx n="103" d="100"/>
          <a:sy n="103" d="100"/>
        </p:scale>
        <p:origin x="71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1.fntdata"/><Relationship Id="rId128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2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8.fntdata"/><Relationship Id="rId125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97E87B-0058-F944-9D1E-F3955B4A263E}" type="doc">
      <dgm:prSet loTypeId="urn:microsoft.com/office/officeart/2005/8/layout/radial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3CB5EE-0E5E-E749-B03C-302ED93DE90B}">
      <dgm:prSet phldrT="[Text]" custT="1"/>
      <dgm:spPr/>
      <dgm:t>
        <a:bodyPr/>
        <a:lstStyle/>
        <a:p>
          <a:pPr marL="12700" indent="0">
            <a:tabLst/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Suppliers</a:t>
          </a:r>
        </a:p>
      </dgm:t>
    </dgm:pt>
    <dgm:pt modelId="{7D490549-F1A5-DE4D-AD8A-1B93754E3EAB}" type="parTrans" cxnId="{B49E6937-989C-D84B-B903-E1386F548EAF}">
      <dgm:prSet/>
      <dgm:spPr/>
      <dgm:t>
        <a:bodyPr/>
        <a:lstStyle/>
        <a:p>
          <a:endParaRPr lang="en-US"/>
        </a:p>
      </dgm:t>
    </dgm:pt>
    <dgm:pt modelId="{50A398A7-AC2D-7A4D-9BC8-2E507892854D}" type="sibTrans" cxnId="{B49E6937-989C-D84B-B903-E1386F548EAF}">
      <dgm:prSet/>
      <dgm:spPr/>
      <dgm:t>
        <a:bodyPr/>
        <a:lstStyle/>
        <a:p>
          <a:endParaRPr lang="en-US"/>
        </a:p>
      </dgm:t>
    </dgm:pt>
    <dgm:pt modelId="{01B30422-C449-9F41-A492-3BACC01D9AEE}">
      <dgm:prSet phldrT="[Text]" custT="1"/>
      <dgm:spPr/>
      <dgm:t>
        <a:bodyPr/>
        <a:lstStyle/>
        <a:p>
          <a:pPr rtl="0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El Hoda</a:t>
          </a:r>
        </a:p>
      </dgm:t>
    </dgm:pt>
    <dgm:pt modelId="{20F7CB78-1C7B-5F49-BACB-3BC3B3F9C3A6}" type="parTrans" cxnId="{335D6FDB-2ECB-0844-B08F-C8242B79EEA6}">
      <dgm:prSet/>
      <dgm:spPr/>
      <dgm:t>
        <a:bodyPr/>
        <a:lstStyle/>
        <a:p>
          <a:endParaRPr lang="en-US"/>
        </a:p>
      </dgm:t>
    </dgm:pt>
    <dgm:pt modelId="{E411398A-24E8-AC49-867B-9798328309C9}" type="sibTrans" cxnId="{335D6FDB-2ECB-0844-B08F-C8242B79EEA6}">
      <dgm:prSet/>
      <dgm:spPr/>
      <dgm:t>
        <a:bodyPr/>
        <a:lstStyle/>
        <a:p>
          <a:endParaRPr lang="en-US"/>
        </a:p>
      </dgm:t>
    </dgm:pt>
    <dgm:pt modelId="{0E5CAC8D-D8A0-0D45-B446-0C4FCC94BD3E}">
      <dgm:prSet phldrT="[Text]" custT="1"/>
      <dgm:spPr/>
      <dgm:t>
        <a:bodyPr/>
        <a:lstStyle/>
        <a:p>
          <a:pPr rtl="0"/>
          <a:r>
            <a:rPr lang="en-US" sz="1400" dirty="0">
              <a:cs typeface="+mj-cs"/>
            </a:rPr>
            <a:t>El
Salama </a:t>
          </a:r>
          <a:r>
            <a:rPr lang="ar-EG" sz="1400" dirty="0">
              <a:cs typeface="+mj-cs"/>
            </a:rPr>
            <a:t>مسامير و مستلزمات نجارة</a:t>
          </a:r>
          <a:endParaRPr lang="en-US" sz="1400" dirty="0">
            <a:cs typeface="+mj-cs"/>
          </a:endParaRPr>
        </a:p>
      </dgm:t>
    </dgm:pt>
    <dgm:pt modelId="{BBD2A9E6-CB16-704B-97F4-6FDE76CDA886}" type="parTrans" cxnId="{F1DF5256-71D1-E447-821A-FB6FFA4FDE20}">
      <dgm:prSet/>
      <dgm:spPr/>
      <dgm:t>
        <a:bodyPr/>
        <a:lstStyle/>
        <a:p>
          <a:endParaRPr lang="en-US"/>
        </a:p>
      </dgm:t>
    </dgm:pt>
    <dgm:pt modelId="{1988D1E8-B32D-344A-A67E-F58C9A4F917D}" type="sibTrans" cxnId="{F1DF5256-71D1-E447-821A-FB6FFA4FDE20}">
      <dgm:prSet/>
      <dgm:spPr/>
      <dgm:t>
        <a:bodyPr/>
        <a:lstStyle/>
        <a:p>
          <a:endParaRPr lang="en-US"/>
        </a:p>
      </dgm:t>
    </dgm:pt>
    <dgm:pt modelId="{7942E2FC-4D5B-5C49-B0B0-C492F6D368BE}">
      <dgm:prSet phldrT="[Text]" custT="1"/>
      <dgm:spPr/>
      <dgm:t>
        <a:bodyPr/>
        <a:lstStyle/>
        <a:p>
          <a:pPr rtl="0"/>
          <a:r>
            <a:rPr lang="ar-EG" sz="1600" dirty="0">
              <a:cs typeface="+mj-cs"/>
            </a:rPr>
            <a:t>شركة الخليل للاخشاب</a:t>
          </a:r>
          <a:endParaRPr lang="en-US" sz="1600" dirty="0">
            <a:cs typeface="+mj-cs"/>
          </a:endParaRPr>
        </a:p>
      </dgm:t>
    </dgm:pt>
    <dgm:pt modelId="{C2DF10F0-6114-D747-A4C5-9CDE18672DE4}" type="parTrans" cxnId="{4FEED307-BAAA-6448-B48F-6317E40CE666}">
      <dgm:prSet/>
      <dgm:spPr/>
      <dgm:t>
        <a:bodyPr/>
        <a:lstStyle/>
        <a:p>
          <a:endParaRPr lang="en-US"/>
        </a:p>
      </dgm:t>
    </dgm:pt>
    <dgm:pt modelId="{A5773976-3DD5-2048-93F0-EC6AE54F50D5}" type="sibTrans" cxnId="{4FEED307-BAAA-6448-B48F-6317E40CE666}">
      <dgm:prSet/>
      <dgm:spPr/>
      <dgm:t>
        <a:bodyPr/>
        <a:lstStyle/>
        <a:p>
          <a:endParaRPr lang="en-US"/>
        </a:p>
      </dgm:t>
    </dgm:pt>
    <dgm:pt modelId="{F4D6BE89-57B1-884F-B9D8-C5051D241FA3}">
      <dgm:prSet custT="1"/>
      <dgm:spPr/>
      <dgm:t>
        <a:bodyPr/>
        <a:lstStyle/>
        <a:p>
          <a:pPr rtl="0"/>
          <a:r>
            <a:rPr lang="en-US" sz="1600" dirty="0">
              <a:cs typeface="+mj-cs"/>
            </a:rPr>
            <a:t>El Nour </a:t>
          </a:r>
          <a:r>
            <a:rPr lang="ar-EG" sz="1600" dirty="0">
              <a:cs typeface="+mj-cs"/>
            </a:rPr>
            <a:t>للاخشاب</a:t>
          </a:r>
          <a:endParaRPr lang="en-US" sz="1600" dirty="0">
            <a:cs typeface="+mj-cs"/>
          </a:endParaRPr>
        </a:p>
      </dgm:t>
    </dgm:pt>
    <dgm:pt modelId="{65B3507D-2344-EF49-BF9E-DC606F57A0BF}" type="parTrans" cxnId="{11FFDF01-95FF-4843-AF04-5C8FF4C3C3B1}">
      <dgm:prSet/>
      <dgm:spPr/>
      <dgm:t>
        <a:bodyPr/>
        <a:lstStyle/>
        <a:p>
          <a:endParaRPr lang="en-US"/>
        </a:p>
      </dgm:t>
    </dgm:pt>
    <dgm:pt modelId="{C2D3C335-FAFE-154D-A19F-DBEF78C2EC3C}" type="sibTrans" cxnId="{11FFDF01-95FF-4843-AF04-5C8FF4C3C3B1}">
      <dgm:prSet/>
      <dgm:spPr/>
      <dgm:t>
        <a:bodyPr/>
        <a:lstStyle/>
        <a:p>
          <a:endParaRPr lang="en-US"/>
        </a:p>
      </dgm:t>
    </dgm:pt>
    <dgm:pt modelId="{F5F68D68-D7DD-1249-ACF3-178E47DDD953}" type="pres">
      <dgm:prSet presAssocID="{CD97E87B-0058-F944-9D1E-F3955B4A263E}" presName="composite" presStyleCnt="0">
        <dgm:presLayoutVars>
          <dgm:chMax val="1"/>
          <dgm:dir/>
          <dgm:resizeHandles val="exact"/>
        </dgm:presLayoutVars>
      </dgm:prSet>
      <dgm:spPr/>
    </dgm:pt>
    <dgm:pt modelId="{FF1C2A51-C79E-C445-A940-316441B76421}" type="pres">
      <dgm:prSet presAssocID="{CD97E87B-0058-F944-9D1E-F3955B4A263E}" presName="radial" presStyleCnt="0">
        <dgm:presLayoutVars>
          <dgm:animLvl val="ctr"/>
        </dgm:presLayoutVars>
      </dgm:prSet>
      <dgm:spPr/>
    </dgm:pt>
    <dgm:pt modelId="{9CA7604C-B9C7-2C40-90BB-D999B288F9C9}" type="pres">
      <dgm:prSet presAssocID="{8B3CB5EE-0E5E-E749-B03C-302ED93DE90B}" presName="centerShape" presStyleLbl="vennNode1" presStyleIdx="0" presStyleCnt="5" custScaleX="130356" custLinFactNeighborX="-291" custLinFactNeighborY="-873"/>
      <dgm:spPr/>
    </dgm:pt>
    <dgm:pt modelId="{07054279-8887-E049-972A-4286D58FE33E}" type="pres">
      <dgm:prSet presAssocID="{01B30422-C449-9F41-A492-3BACC01D9AEE}" presName="node" presStyleLbl="vennNode1" presStyleIdx="1" presStyleCnt="5" custScaleX="133670" custScaleY="115610">
        <dgm:presLayoutVars>
          <dgm:bulletEnabled val="1"/>
        </dgm:presLayoutVars>
      </dgm:prSet>
      <dgm:spPr/>
    </dgm:pt>
    <dgm:pt modelId="{30A5DFE5-9192-0C4A-96C6-16D14DFADFCC}" type="pres">
      <dgm:prSet presAssocID="{0E5CAC8D-D8A0-0D45-B446-0C4FCC94BD3E}" presName="node" presStyleLbl="vennNode1" presStyleIdx="2" presStyleCnt="5" custScaleX="139250" custScaleY="145022" custRadScaleRad="127676" custRadScaleInc="-2058">
        <dgm:presLayoutVars>
          <dgm:bulletEnabled val="1"/>
        </dgm:presLayoutVars>
      </dgm:prSet>
      <dgm:spPr/>
    </dgm:pt>
    <dgm:pt modelId="{4B29FC5A-AAA1-E44C-BBAE-A28F8B7BA3FD}" type="pres">
      <dgm:prSet presAssocID="{7942E2FC-4D5B-5C49-B0B0-C492F6D368BE}" presName="node" presStyleLbl="vennNode1" presStyleIdx="3" presStyleCnt="5" custScaleX="127909" custScaleY="132117" custRadScaleRad="93369" custRadScaleInc="-397">
        <dgm:presLayoutVars>
          <dgm:bulletEnabled val="1"/>
        </dgm:presLayoutVars>
      </dgm:prSet>
      <dgm:spPr/>
    </dgm:pt>
    <dgm:pt modelId="{99690E8B-4C61-224C-AA16-EA32A0BAB1D3}" type="pres">
      <dgm:prSet presAssocID="{F4D6BE89-57B1-884F-B9D8-C5051D241FA3}" presName="node" presStyleLbl="vennNode1" presStyleIdx="4" presStyleCnt="5" custScaleX="126544" custScaleY="130657" custRadScaleRad="118616" custRadScaleInc="-93">
        <dgm:presLayoutVars>
          <dgm:bulletEnabled val="1"/>
        </dgm:presLayoutVars>
      </dgm:prSet>
      <dgm:spPr/>
    </dgm:pt>
  </dgm:ptLst>
  <dgm:cxnLst>
    <dgm:cxn modelId="{11FFDF01-95FF-4843-AF04-5C8FF4C3C3B1}" srcId="{8B3CB5EE-0E5E-E749-B03C-302ED93DE90B}" destId="{F4D6BE89-57B1-884F-B9D8-C5051D241FA3}" srcOrd="3" destOrd="0" parTransId="{65B3507D-2344-EF49-BF9E-DC606F57A0BF}" sibTransId="{C2D3C335-FAFE-154D-A19F-DBEF78C2EC3C}"/>
    <dgm:cxn modelId="{4FEED307-BAAA-6448-B48F-6317E40CE666}" srcId="{8B3CB5EE-0E5E-E749-B03C-302ED93DE90B}" destId="{7942E2FC-4D5B-5C49-B0B0-C492F6D368BE}" srcOrd="2" destOrd="0" parTransId="{C2DF10F0-6114-D747-A4C5-9CDE18672DE4}" sibTransId="{A5773976-3DD5-2048-93F0-EC6AE54F50D5}"/>
    <dgm:cxn modelId="{B49E6937-989C-D84B-B903-E1386F548EAF}" srcId="{CD97E87B-0058-F944-9D1E-F3955B4A263E}" destId="{8B3CB5EE-0E5E-E749-B03C-302ED93DE90B}" srcOrd="0" destOrd="0" parTransId="{7D490549-F1A5-DE4D-AD8A-1B93754E3EAB}" sibTransId="{50A398A7-AC2D-7A4D-9BC8-2E507892854D}"/>
    <dgm:cxn modelId="{2FC5A152-CB3F-5749-97B8-6523578133F2}" type="presOf" srcId="{CD97E87B-0058-F944-9D1E-F3955B4A263E}" destId="{F5F68D68-D7DD-1249-ACF3-178E47DDD953}" srcOrd="0" destOrd="0" presId="urn:microsoft.com/office/officeart/2005/8/layout/radial3"/>
    <dgm:cxn modelId="{F1DF5256-71D1-E447-821A-FB6FFA4FDE20}" srcId="{8B3CB5EE-0E5E-E749-B03C-302ED93DE90B}" destId="{0E5CAC8D-D8A0-0D45-B446-0C4FCC94BD3E}" srcOrd="1" destOrd="0" parTransId="{BBD2A9E6-CB16-704B-97F4-6FDE76CDA886}" sibTransId="{1988D1E8-B32D-344A-A67E-F58C9A4F917D}"/>
    <dgm:cxn modelId="{46919190-7FC1-B544-A175-6CE851C19FE4}" type="presOf" srcId="{0E5CAC8D-D8A0-0D45-B446-0C4FCC94BD3E}" destId="{30A5DFE5-9192-0C4A-96C6-16D14DFADFCC}" srcOrd="0" destOrd="0" presId="urn:microsoft.com/office/officeart/2005/8/layout/radial3"/>
    <dgm:cxn modelId="{3EDCFCA4-AE10-7D43-A96F-5F5493C3B621}" type="presOf" srcId="{8B3CB5EE-0E5E-E749-B03C-302ED93DE90B}" destId="{9CA7604C-B9C7-2C40-90BB-D999B288F9C9}" srcOrd="0" destOrd="0" presId="urn:microsoft.com/office/officeart/2005/8/layout/radial3"/>
    <dgm:cxn modelId="{27541DAC-9707-3546-A447-579343C7D3E5}" type="presOf" srcId="{01B30422-C449-9F41-A492-3BACC01D9AEE}" destId="{07054279-8887-E049-972A-4286D58FE33E}" srcOrd="0" destOrd="0" presId="urn:microsoft.com/office/officeart/2005/8/layout/radial3"/>
    <dgm:cxn modelId="{6F6482B8-F3C7-D942-9DA5-64D67FB44A4B}" type="presOf" srcId="{7942E2FC-4D5B-5C49-B0B0-C492F6D368BE}" destId="{4B29FC5A-AAA1-E44C-BBAE-A28F8B7BA3FD}" srcOrd="0" destOrd="0" presId="urn:microsoft.com/office/officeart/2005/8/layout/radial3"/>
    <dgm:cxn modelId="{049BB3D2-FADD-3A49-AC8A-4A6BC551E981}" type="presOf" srcId="{F4D6BE89-57B1-884F-B9D8-C5051D241FA3}" destId="{99690E8B-4C61-224C-AA16-EA32A0BAB1D3}" srcOrd="0" destOrd="0" presId="urn:microsoft.com/office/officeart/2005/8/layout/radial3"/>
    <dgm:cxn modelId="{335D6FDB-2ECB-0844-B08F-C8242B79EEA6}" srcId="{8B3CB5EE-0E5E-E749-B03C-302ED93DE90B}" destId="{01B30422-C449-9F41-A492-3BACC01D9AEE}" srcOrd="0" destOrd="0" parTransId="{20F7CB78-1C7B-5F49-BACB-3BC3B3F9C3A6}" sibTransId="{E411398A-24E8-AC49-867B-9798328309C9}"/>
    <dgm:cxn modelId="{3211126D-FF2E-824F-AD83-C653F9F9622B}" type="presParOf" srcId="{F5F68D68-D7DD-1249-ACF3-178E47DDD953}" destId="{FF1C2A51-C79E-C445-A940-316441B76421}" srcOrd="0" destOrd="0" presId="urn:microsoft.com/office/officeart/2005/8/layout/radial3"/>
    <dgm:cxn modelId="{D26245BD-3A97-9B40-95B8-4DF318E21138}" type="presParOf" srcId="{FF1C2A51-C79E-C445-A940-316441B76421}" destId="{9CA7604C-B9C7-2C40-90BB-D999B288F9C9}" srcOrd="0" destOrd="0" presId="urn:microsoft.com/office/officeart/2005/8/layout/radial3"/>
    <dgm:cxn modelId="{E0D100F9-45CC-BC49-AFDA-F1577BF7DE2B}" type="presParOf" srcId="{FF1C2A51-C79E-C445-A940-316441B76421}" destId="{07054279-8887-E049-972A-4286D58FE33E}" srcOrd="1" destOrd="0" presId="urn:microsoft.com/office/officeart/2005/8/layout/radial3"/>
    <dgm:cxn modelId="{8E59983A-D123-0A49-ACD5-ABCFB899D595}" type="presParOf" srcId="{FF1C2A51-C79E-C445-A940-316441B76421}" destId="{30A5DFE5-9192-0C4A-96C6-16D14DFADFCC}" srcOrd="2" destOrd="0" presId="urn:microsoft.com/office/officeart/2005/8/layout/radial3"/>
    <dgm:cxn modelId="{68C1519B-B996-FF4A-91D0-451B6DCBA789}" type="presParOf" srcId="{FF1C2A51-C79E-C445-A940-316441B76421}" destId="{4B29FC5A-AAA1-E44C-BBAE-A28F8B7BA3FD}" srcOrd="3" destOrd="0" presId="urn:microsoft.com/office/officeart/2005/8/layout/radial3"/>
    <dgm:cxn modelId="{8B8E7991-7911-DE47-B19F-19464148F239}" type="presParOf" srcId="{FF1C2A51-C79E-C445-A940-316441B76421}" destId="{99690E8B-4C61-224C-AA16-EA32A0BAB1D3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A77F01-8B94-8F4C-A451-7437D9BC1FFF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B97E5D-74D3-F440-919D-C5CDF1F7A81C}">
      <dgm:prSet phldrT="[Text]" custT="1"/>
      <dgm:spPr/>
      <dgm:t>
        <a:bodyPr/>
        <a:lstStyle/>
        <a:p>
          <a:r>
            <a:rPr lang="en-EG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A. Create &amp; Manage Supplier Invoices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1A8B48-0D06-4D47-B8F9-18255447FF5E}" type="parTrans" cxnId="{072DF113-AF98-4E4A-B56E-E256148E3F8E}">
      <dgm:prSet/>
      <dgm:spPr/>
      <dgm:t>
        <a:bodyPr/>
        <a:lstStyle/>
        <a:p>
          <a:endParaRPr lang="en-US"/>
        </a:p>
      </dgm:t>
    </dgm:pt>
    <dgm:pt modelId="{F9BD045D-063A-5B4C-B445-A472BC7D07DA}" type="sibTrans" cxnId="{072DF113-AF98-4E4A-B56E-E256148E3F8E}">
      <dgm:prSet/>
      <dgm:spPr/>
      <dgm:t>
        <a:bodyPr/>
        <a:lstStyle/>
        <a:p>
          <a:endParaRPr lang="en-US"/>
        </a:p>
      </dgm:t>
    </dgm:pt>
    <dgm:pt modelId="{BC736A7C-8402-AC45-80B4-41F019648B1F}">
      <dgm:prSet phldrT="[Text]" custT="1"/>
      <dgm:spPr/>
      <dgm:t>
        <a:bodyPr/>
        <a:lstStyle/>
        <a:p>
          <a:r>
            <a:rPr lang="en-EG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B. Invoice Adjustment &amp; Holds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E2611A-7A49-724A-8A1D-A7738B6178C6}" type="parTrans" cxnId="{DE951F38-3B75-6047-8DA9-FEBB9D6EEE6C}">
      <dgm:prSet/>
      <dgm:spPr/>
      <dgm:t>
        <a:bodyPr/>
        <a:lstStyle/>
        <a:p>
          <a:endParaRPr lang="en-US"/>
        </a:p>
      </dgm:t>
    </dgm:pt>
    <dgm:pt modelId="{46BAEB0A-6E0B-B349-89A8-AA18D0F06D47}" type="sibTrans" cxnId="{DE951F38-3B75-6047-8DA9-FEBB9D6EEE6C}">
      <dgm:prSet/>
      <dgm:spPr/>
      <dgm:t>
        <a:bodyPr/>
        <a:lstStyle/>
        <a:p>
          <a:endParaRPr lang="en-US"/>
        </a:p>
      </dgm:t>
    </dgm:pt>
    <dgm:pt modelId="{556DEA0B-4334-E944-939E-257F91ADEA11}">
      <dgm:prSet phldrT="[Text]" custT="1"/>
      <dgm:spPr/>
      <dgm:t>
        <a:bodyPr/>
        <a:lstStyle/>
        <a:p>
          <a:r>
            <a:rPr lang="en-EG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C. Supplier Inquiry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85F1A3-7881-EA4D-A6CD-0358F9086568}" type="parTrans" cxnId="{7A60E32C-FB31-564A-877A-75CF1C2B661C}">
      <dgm:prSet/>
      <dgm:spPr/>
      <dgm:t>
        <a:bodyPr/>
        <a:lstStyle/>
        <a:p>
          <a:endParaRPr lang="en-US"/>
        </a:p>
      </dgm:t>
    </dgm:pt>
    <dgm:pt modelId="{0D4761B0-24FD-F245-827C-F9EBE544FD51}" type="sibTrans" cxnId="{7A60E32C-FB31-564A-877A-75CF1C2B661C}">
      <dgm:prSet/>
      <dgm:spPr/>
      <dgm:t>
        <a:bodyPr/>
        <a:lstStyle/>
        <a:p>
          <a:endParaRPr lang="en-US"/>
        </a:p>
      </dgm:t>
    </dgm:pt>
    <dgm:pt modelId="{42D35FFB-CBE8-304F-AD96-7755B1A1CA7A}" type="pres">
      <dgm:prSet presAssocID="{7AA77F01-8B94-8F4C-A451-7437D9BC1FFF}" presName="cycle" presStyleCnt="0">
        <dgm:presLayoutVars>
          <dgm:dir/>
          <dgm:resizeHandles val="exact"/>
        </dgm:presLayoutVars>
      </dgm:prSet>
      <dgm:spPr/>
    </dgm:pt>
    <dgm:pt modelId="{E323ABB5-D3E4-EF40-BB76-F8554CD8A3C2}" type="pres">
      <dgm:prSet presAssocID="{BCB97E5D-74D3-F440-919D-C5CDF1F7A81C}" presName="node" presStyleLbl="node1" presStyleIdx="0" presStyleCnt="3">
        <dgm:presLayoutVars>
          <dgm:bulletEnabled val="1"/>
        </dgm:presLayoutVars>
      </dgm:prSet>
      <dgm:spPr/>
    </dgm:pt>
    <dgm:pt modelId="{6C8E5CC3-7F8C-6940-BA69-0616CE6B0CA8}" type="pres">
      <dgm:prSet presAssocID="{F9BD045D-063A-5B4C-B445-A472BC7D07DA}" presName="sibTrans" presStyleLbl="sibTrans2D1" presStyleIdx="0" presStyleCnt="3"/>
      <dgm:spPr/>
    </dgm:pt>
    <dgm:pt modelId="{C62E714C-9F34-0848-BAFB-E66C601EC0B6}" type="pres">
      <dgm:prSet presAssocID="{F9BD045D-063A-5B4C-B445-A472BC7D07DA}" presName="connectorText" presStyleLbl="sibTrans2D1" presStyleIdx="0" presStyleCnt="3"/>
      <dgm:spPr/>
    </dgm:pt>
    <dgm:pt modelId="{B7266BDD-C6AE-BB47-8049-194D6542FC88}" type="pres">
      <dgm:prSet presAssocID="{BC736A7C-8402-AC45-80B4-41F019648B1F}" presName="node" presStyleLbl="node1" presStyleIdx="1" presStyleCnt="3">
        <dgm:presLayoutVars>
          <dgm:bulletEnabled val="1"/>
        </dgm:presLayoutVars>
      </dgm:prSet>
      <dgm:spPr/>
    </dgm:pt>
    <dgm:pt modelId="{7783867A-8FFC-CC45-AD3C-4455B4E81E29}" type="pres">
      <dgm:prSet presAssocID="{46BAEB0A-6E0B-B349-89A8-AA18D0F06D47}" presName="sibTrans" presStyleLbl="sibTrans2D1" presStyleIdx="1" presStyleCnt="3"/>
      <dgm:spPr/>
    </dgm:pt>
    <dgm:pt modelId="{70A0DBE6-DBB6-584E-AADC-94D72A7E88DC}" type="pres">
      <dgm:prSet presAssocID="{46BAEB0A-6E0B-B349-89A8-AA18D0F06D47}" presName="connectorText" presStyleLbl="sibTrans2D1" presStyleIdx="1" presStyleCnt="3"/>
      <dgm:spPr/>
    </dgm:pt>
    <dgm:pt modelId="{25A50121-50CC-6247-95C2-8A03D6F852E5}" type="pres">
      <dgm:prSet presAssocID="{556DEA0B-4334-E944-939E-257F91ADEA11}" presName="node" presStyleLbl="node1" presStyleIdx="2" presStyleCnt="3">
        <dgm:presLayoutVars>
          <dgm:bulletEnabled val="1"/>
        </dgm:presLayoutVars>
      </dgm:prSet>
      <dgm:spPr/>
    </dgm:pt>
    <dgm:pt modelId="{99CF7C5C-8BE4-8242-B239-1510A19CFED7}" type="pres">
      <dgm:prSet presAssocID="{0D4761B0-24FD-F245-827C-F9EBE544FD51}" presName="sibTrans" presStyleLbl="sibTrans2D1" presStyleIdx="2" presStyleCnt="3"/>
      <dgm:spPr/>
    </dgm:pt>
    <dgm:pt modelId="{BA0F6627-D7A6-8B4E-A1BD-5F15B16CD00B}" type="pres">
      <dgm:prSet presAssocID="{0D4761B0-24FD-F245-827C-F9EBE544FD51}" presName="connectorText" presStyleLbl="sibTrans2D1" presStyleIdx="2" presStyleCnt="3"/>
      <dgm:spPr/>
    </dgm:pt>
  </dgm:ptLst>
  <dgm:cxnLst>
    <dgm:cxn modelId="{1D5ABD0A-4C17-A446-8090-ECC63775D8DC}" type="presOf" srcId="{BC736A7C-8402-AC45-80B4-41F019648B1F}" destId="{B7266BDD-C6AE-BB47-8049-194D6542FC88}" srcOrd="0" destOrd="0" presId="urn:microsoft.com/office/officeart/2005/8/layout/cycle2"/>
    <dgm:cxn modelId="{072DF113-AF98-4E4A-B56E-E256148E3F8E}" srcId="{7AA77F01-8B94-8F4C-A451-7437D9BC1FFF}" destId="{BCB97E5D-74D3-F440-919D-C5CDF1F7A81C}" srcOrd="0" destOrd="0" parTransId="{EF1A8B48-0D06-4D47-B8F9-18255447FF5E}" sibTransId="{F9BD045D-063A-5B4C-B445-A472BC7D07DA}"/>
    <dgm:cxn modelId="{4C2F9A28-ACE7-2543-85DB-56E493C96777}" type="presOf" srcId="{556DEA0B-4334-E944-939E-257F91ADEA11}" destId="{25A50121-50CC-6247-95C2-8A03D6F852E5}" srcOrd="0" destOrd="0" presId="urn:microsoft.com/office/officeart/2005/8/layout/cycle2"/>
    <dgm:cxn modelId="{7A60E32C-FB31-564A-877A-75CF1C2B661C}" srcId="{7AA77F01-8B94-8F4C-A451-7437D9BC1FFF}" destId="{556DEA0B-4334-E944-939E-257F91ADEA11}" srcOrd="2" destOrd="0" parTransId="{9985F1A3-7881-EA4D-A6CD-0358F9086568}" sibTransId="{0D4761B0-24FD-F245-827C-F9EBE544FD51}"/>
    <dgm:cxn modelId="{5EE19D32-8266-0C4F-894D-7414C0BC3F6C}" type="presOf" srcId="{F9BD045D-063A-5B4C-B445-A472BC7D07DA}" destId="{C62E714C-9F34-0848-BAFB-E66C601EC0B6}" srcOrd="1" destOrd="0" presId="urn:microsoft.com/office/officeart/2005/8/layout/cycle2"/>
    <dgm:cxn modelId="{47CFE536-8520-5041-BBFC-EA863A376552}" type="presOf" srcId="{BCB97E5D-74D3-F440-919D-C5CDF1F7A81C}" destId="{E323ABB5-D3E4-EF40-BB76-F8554CD8A3C2}" srcOrd="0" destOrd="0" presId="urn:microsoft.com/office/officeart/2005/8/layout/cycle2"/>
    <dgm:cxn modelId="{DE951F38-3B75-6047-8DA9-FEBB9D6EEE6C}" srcId="{7AA77F01-8B94-8F4C-A451-7437D9BC1FFF}" destId="{BC736A7C-8402-AC45-80B4-41F019648B1F}" srcOrd="1" destOrd="0" parTransId="{CAE2611A-7A49-724A-8A1D-A7738B6178C6}" sibTransId="{46BAEB0A-6E0B-B349-89A8-AA18D0F06D47}"/>
    <dgm:cxn modelId="{66AF7260-5F17-414D-B044-7320981156C6}" type="presOf" srcId="{F9BD045D-063A-5B4C-B445-A472BC7D07DA}" destId="{6C8E5CC3-7F8C-6940-BA69-0616CE6B0CA8}" srcOrd="0" destOrd="0" presId="urn:microsoft.com/office/officeart/2005/8/layout/cycle2"/>
    <dgm:cxn modelId="{462A158F-FCFC-7D44-BD89-4086D88C1B71}" type="presOf" srcId="{0D4761B0-24FD-F245-827C-F9EBE544FD51}" destId="{99CF7C5C-8BE4-8242-B239-1510A19CFED7}" srcOrd="0" destOrd="0" presId="urn:microsoft.com/office/officeart/2005/8/layout/cycle2"/>
    <dgm:cxn modelId="{AF5C6EA6-5530-184C-A1A5-4DD46D92C951}" type="presOf" srcId="{7AA77F01-8B94-8F4C-A451-7437D9BC1FFF}" destId="{42D35FFB-CBE8-304F-AD96-7755B1A1CA7A}" srcOrd="0" destOrd="0" presId="urn:microsoft.com/office/officeart/2005/8/layout/cycle2"/>
    <dgm:cxn modelId="{A58AE7A9-2C1E-7D4F-8A4C-7AF1A51C291B}" type="presOf" srcId="{46BAEB0A-6E0B-B349-89A8-AA18D0F06D47}" destId="{7783867A-8FFC-CC45-AD3C-4455B4E81E29}" srcOrd="0" destOrd="0" presId="urn:microsoft.com/office/officeart/2005/8/layout/cycle2"/>
    <dgm:cxn modelId="{25A312E2-E80F-574F-95CB-1D11951FC441}" type="presOf" srcId="{46BAEB0A-6E0B-B349-89A8-AA18D0F06D47}" destId="{70A0DBE6-DBB6-584E-AADC-94D72A7E88DC}" srcOrd="1" destOrd="0" presId="urn:microsoft.com/office/officeart/2005/8/layout/cycle2"/>
    <dgm:cxn modelId="{4B2934EC-F126-C742-8030-518DF09614B2}" type="presOf" srcId="{0D4761B0-24FD-F245-827C-F9EBE544FD51}" destId="{BA0F6627-D7A6-8B4E-A1BD-5F15B16CD00B}" srcOrd="1" destOrd="0" presId="urn:microsoft.com/office/officeart/2005/8/layout/cycle2"/>
    <dgm:cxn modelId="{464DBD72-EC05-954F-92A6-8341963B932A}" type="presParOf" srcId="{42D35FFB-CBE8-304F-AD96-7755B1A1CA7A}" destId="{E323ABB5-D3E4-EF40-BB76-F8554CD8A3C2}" srcOrd="0" destOrd="0" presId="urn:microsoft.com/office/officeart/2005/8/layout/cycle2"/>
    <dgm:cxn modelId="{943514E2-269C-B943-9E57-96091FF4517B}" type="presParOf" srcId="{42D35FFB-CBE8-304F-AD96-7755B1A1CA7A}" destId="{6C8E5CC3-7F8C-6940-BA69-0616CE6B0CA8}" srcOrd="1" destOrd="0" presId="urn:microsoft.com/office/officeart/2005/8/layout/cycle2"/>
    <dgm:cxn modelId="{A73F813B-B9BC-5D44-BF05-7DC84A819CA0}" type="presParOf" srcId="{6C8E5CC3-7F8C-6940-BA69-0616CE6B0CA8}" destId="{C62E714C-9F34-0848-BAFB-E66C601EC0B6}" srcOrd="0" destOrd="0" presId="urn:microsoft.com/office/officeart/2005/8/layout/cycle2"/>
    <dgm:cxn modelId="{ED013B40-FE74-F245-A355-A79D9CE07392}" type="presParOf" srcId="{42D35FFB-CBE8-304F-AD96-7755B1A1CA7A}" destId="{B7266BDD-C6AE-BB47-8049-194D6542FC88}" srcOrd="2" destOrd="0" presId="urn:microsoft.com/office/officeart/2005/8/layout/cycle2"/>
    <dgm:cxn modelId="{33CD2C2A-A9D4-9949-8969-3C36AC65BB17}" type="presParOf" srcId="{42D35FFB-CBE8-304F-AD96-7755B1A1CA7A}" destId="{7783867A-8FFC-CC45-AD3C-4455B4E81E29}" srcOrd="3" destOrd="0" presId="urn:microsoft.com/office/officeart/2005/8/layout/cycle2"/>
    <dgm:cxn modelId="{601C0C93-8E43-1142-B292-C2600560DD30}" type="presParOf" srcId="{7783867A-8FFC-CC45-AD3C-4455B4E81E29}" destId="{70A0DBE6-DBB6-584E-AADC-94D72A7E88DC}" srcOrd="0" destOrd="0" presId="urn:microsoft.com/office/officeart/2005/8/layout/cycle2"/>
    <dgm:cxn modelId="{A2E9BB18-A287-2042-B4B6-BE412BCEAD1E}" type="presParOf" srcId="{42D35FFB-CBE8-304F-AD96-7755B1A1CA7A}" destId="{25A50121-50CC-6247-95C2-8A03D6F852E5}" srcOrd="4" destOrd="0" presId="urn:microsoft.com/office/officeart/2005/8/layout/cycle2"/>
    <dgm:cxn modelId="{11AB3E44-BCB0-8041-B5D3-B9F1A27DF759}" type="presParOf" srcId="{42D35FFB-CBE8-304F-AD96-7755B1A1CA7A}" destId="{99CF7C5C-8BE4-8242-B239-1510A19CFED7}" srcOrd="5" destOrd="0" presId="urn:microsoft.com/office/officeart/2005/8/layout/cycle2"/>
    <dgm:cxn modelId="{40A35D0B-0567-3648-9376-1D5F63B9F784}" type="presParOf" srcId="{99CF7C5C-8BE4-8242-B239-1510A19CFED7}" destId="{BA0F6627-D7A6-8B4E-A1BD-5F15B16CD00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A77F01-8B94-8F4C-A451-7437D9BC1FFF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B97E5D-74D3-F440-919D-C5CDF1F7A81C}">
      <dgm:prSet phldrT="[Text]" custT="1"/>
      <dgm:spPr/>
      <dgm:t>
        <a:bodyPr/>
        <a:lstStyle/>
        <a:p>
          <a:r>
            <a:rPr lang="en-EG" sz="16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A. Process Supplier Payments</a:t>
          </a:r>
          <a:endParaRPr lang="en-US" sz="1600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F1A8B48-0D06-4D47-B8F9-18255447FF5E}" type="parTrans" cxnId="{072DF113-AF98-4E4A-B56E-E256148E3F8E}">
      <dgm:prSet/>
      <dgm:spPr/>
      <dgm:t>
        <a:bodyPr/>
        <a:lstStyle/>
        <a:p>
          <a:endParaRPr lang="en-US"/>
        </a:p>
      </dgm:t>
    </dgm:pt>
    <dgm:pt modelId="{F9BD045D-063A-5B4C-B445-A472BC7D07DA}" type="sibTrans" cxnId="{072DF113-AF98-4E4A-B56E-E256148E3F8E}">
      <dgm:prSet/>
      <dgm:spPr/>
      <dgm:t>
        <a:bodyPr/>
        <a:lstStyle/>
        <a:p>
          <a:endParaRPr lang="en-US"/>
        </a:p>
      </dgm:t>
    </dgm:pt>
    <dgm:pt modelId="{BC736A7C-8402-AC45-80B4-41F019648B1F}">
      <dgm:prSet phldrT="[Text]" custT="1"/>
      <dgm:spPr/>
      <dgm:t>
        <a:bodyPr/>
        <a:lstStyle/>
        <a:p>
          <a:pPr marL="7938" indent="0">
            <a:tabLst/>
          </a:pPr>
          <a:r>
            <a:rPr lang="en-EG" sz="16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B. Handle Prepayments &amp; Advances</a:t>
          </a:r>
          <a:endParaRPr lang="en-US" sz="1600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CAE2611A-7A49-724A-8A1D-A7738B6178C6}" type="parTrans" cxnId="{DE951F38-3B75-6047-8DA9-FEBB9D6EEE6C}">
      <dgm:prSet/>
      <dgm:spPr/>
      <dgm:t>
        <a:bodyPr/>
        <a:lstStyle/>
        <a:p>
          <a:endParaRPr lang="en-US"/>
        </a:p>
      </dgm:t>
    </dgm:pt>
    <dgm:pt modelId="{46BAEB0A-6E0B-B349-89A8-AA18D0F06D47}" type="sibTrans" cxnId="{DE951F38-3B75-6047-8DA9-FEBB9D6EEE6C}">
      <dgm:prSet/>
      <dgm:spPr/>
      <dgm:t>
        <a:bodyPr/>
        <a:lstStyle/>
        <a:p>
          <a:endParaRPr lang="en-US"/>
        </a:p>
      </dgm:t>
    </dgm:pt>
    <dgm:pt modelId="{556DEA0B-4334-E944-939E-257F91ADEA11}">
      <dgm:prSet phldrT="[Text]" custT="1"/>
      <dgm:spPr/>
      <dgm:t>
        <a:bodyPr/>
        <a:lstStyle/>
        <a:p>
          <a:r>
            <a:rPr lang="en-EG" sz="16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C. Void Payments </a:t>
          </a:r>
        </a:p>
        <a:p>
          <a:r>
            <a:rPr lang="en-EG" sz="16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&amp; Refunds</a:t>
          </a:r>
          <a:endParaRPr lang="en-US" sz="1600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9985F1A3-7881-EA4D-A6CD-0358F9086568}" type="parTrans" cxnId="{7A60E32C-FB31-564A-877A-75CF1C2B661C}">
      <dgm:prSet/>
      <dgm:spPr/>
      <dgm:t>
        <a:bodyPr/>
        <a:lstStyle/>
        <a:p>
          <a:endParaRPr lang="en-US"/>
        </a:p>
      </dgm:t>
    </dgm:pt>
    <dgm:pt modelId="{0D4761B0-24FD-F245-827C-F9EBE544FD51}" type="sibTrans" cxnId="{7A60E32C-FB31-564A-877A-75CF1C2B661C}">
      <dgm:prSet/>
      <dgm:spPr/>
      <dgm:t>
        <a:bodyPr/>
        <a:lstStyle/>
        <a:p>
          <a:endParaRPr lang="en-US"/>
        </a:p>
      </dgm:t>
    </dgm:pt>
    <dgm:pt modelId="{42D35FFB-CBE8-304F-AD96-7755B1A1CA7A}" type="pres">
      <dgm:prSet presAssocID="{7AA77F01-8B94-8F4C-A451-7437D9BC1FFF}" presName="cycle" presStyleCnt="0">
        <dgm:presLayoutVars>
          <dgm:dir/>
          <dgm:resizeHandles val="exact"/>
        </dgm:presLayoutVars>
      </dgm:prSet>
      <dgm:spPr/>
    </dgm:pt>
    <dgm:pt modelId="{E323ABB5-D3E4-EF40-BB76-F8554CD8A3C2}" type="pres">
      <dgm:prSet presAssocID="{BCB97E5D-74D3-F440-919D-C5CDF1F7A81C}" presName="node" presStyleLbl="node1" presStyleIdx="0" presStyleCnt="3">
        <dgm:presLayoutVars>
          <dgm:bulletEnabled val="1"/>
        </dgm:presLayoutVars>
      </dgm:prSet>
      <dgm:spPr/>
    </dgm:pt>
    <dgm:pt modelId="{6C8E5CC3-7F8C-6940-BA69-0616CE6B0CA8}" type="pres">
      <dgm:prSet presAssocID="{F9BD045D-063A-5B4C-B445-A472BC7D07DA}" presName="sibTrans" presStyleLbl="sibTrans2D1" presStyleIdx="0" presStyleCnt="3"/>
      <dgm:spPr/>
    </dgm:pt>
    <dgm:pt modelId="{C62E714C-9F34-0848-BAFB-E66C601EC0B6}" type="pres">
      <dgm:prSet presAssocID="{F9BD045D-063A-5B4C-B445-A472BC7D07DA}" presName="connectorText" presStyleLbl="sibTrans2D1" presStyleIdx="0" presStyleCnt="3"/>
      <dgm:spPr/>
    </dgm:pt>
    <dgm:pt modelId="{B7266BDD-C6AE-BB47-8049-194D6542FC88}" type="pres">
      <dgm:prSet presAssocID="{BC736A7C-8402-AC45-80B4-41F019648B1F}" presName="node" presStyleLbl="node1" presStyleIdx="1" presStyleCnt="3">
        <dgm:presLayoutVars>
          <dgm:bulletEnabled val="1"/>
        </dgm:presLayoutVars>
      </dgm:prSet>
      <dgm:spPr/>
    </dgm:pt>
    <dgm:pt modelId="{7783867A-8FFC-CC45-AD3C-4455B4E81E29}" type="pres">
      <dgm:prSet presAssocID="{46BAEB0A-6E0B-B349-89A8-AA18D0F06D47}" presName="sibTrans" presStyleLbl="sibTrans2D1" presStyleIdx="1" presStyleCnt="3"/>
      <dgm:spPr/>
    </dgm:pt>
    <dgm:pt modelId="{70A0DBE6-DBB6-584E-AADC-94D72A7E88DC}" type="pres">
      <dgm:prSet presAssocID="{46BAEB0A-6E0B-B349-89A8-AA18D0F06D47}" presName="connectorText" presStyleLbl="sibTrans2D1" presStyleIdx="1" presStyleCnt="3"/>
      <dgm:spPr/>
    </dgm:pt>
    <dgm:pt modelId="{25A50121-50CC-6247-95C2-8A03D6F852E5}" type="pres">
      <dgm:prSet presAssocID="{556DEA0B-4334-E944-939E-257F91ADEA11}" presName="node" presStyleLbl="node1" presStyleIdx="2" presStyleCnt="3">
        <dgm:presLayoutVars>
          <dgm:bulletEnabled val="1"/>
        </dgm:presLayoutVars>
      </dgm:prSet>
      <dgm:spPr/>
    </dgm:pt>
    <dgm:pt modelId="{99CF7C5C-8BE4-8242-B239-1510A19CFED7}" type="pres">
      <dgm:prSet presAssocID="{0D4761B0-24FD-F245-827C-F9EBE544FD51}" presName="sibTrans" presStyleLbl="sibTrans2D1" presStyleIdx="2" presStyleCnt="3"/>
      <dgm:spPr/>
    </dgm:pt>
    <dgm:pt modelId="{BA0F6627-D7A6-8B4E-A1BD-5F15B16CD00B}" type="pres">
      <dgm:prSet presAssocID="{0D4761B0-24FD-F245-827C-F9EBE544FD51}" presName="connectorText" presStyleLbl="sibTrans2D1" presStyleIdx="2" presStyleCnt="3"/>
      <dgm:spPr/>
    </dgm:pt>
  </dgm:ptLst>
  <dgm:cxnLst>
    <dgm:cxn modelId="{1D5ABD0A-4C17-A446-8090-ECC63775D8DC}" type="presOf" srcId="{BC736A7C-8402-AC45-80B4-41F019648B1F}" destId="{B7266BDD-C6AE-BB47-8049-194D6542FC88}" srcOrd="0" destOrd="0" presId="urn:microsoft.com/office/officeart/2005/8/layout/cycle2"/>
    <dgm:cxn modelId="{072DF113-AF98-4E4A-B56E-E256148E3F8E}" srcId="{7AA77F01-8B94-8F4C-A451-7437D9BC1FFF}" destId="{BCB97E5D-74D3-F440-919D-C5CDF1F7A81C}" srcOrd="0" destOrd="0" parTransId="{EF1A8B48-0D06-4D47-B8F9-18255447FF5E}" sibTransId="{F9BD045D-063A-5B4C-B445-A472BC7D07DA}"/>
    <dgm:cxn modelId="{4C2F9A28-ACE7-2543-85DB-56E493C96777}" type="presOf" srcId="{556DEA0B-4334-E944-939E-257F91ADEA11}" destId="{25A50121-50CC-6247-95C2-8A03D6F852E5}" srcOrd="0" destOrd="0" presId="urn:microsoft.com/office/officeart/2005/8/layout/cycle2"/>
    <dgm:cxn modelId="{7A60E32C-FB31-564A-877A-75CF1C2B661C}" srcId="{7AA77F01-8B94-8F4C-A451-7437D9BC1FFF}" destId="{556DEA0B-4334-E944-939E-257F91ADEA11}" srcOrd="2" destOrd="0" parTransId="{9985F1A3-7881-EA4D-A6CD-0358F9086568}" sibTransId="{0D4761B0-24FD-F245-827C-F9EBE544FD51}"/>
    <dgm:cxn modelId="{5EE19D32-8266-0C4F-894D-7414C0BC3F6C}" type="presOf" srcId="{F9BD045D-063A-5B4C-B445-A472BC7D07DA}" destId="{C62E714C-9F34-0848-BAFB-E66C601EC0B6}" srcOrd="1" destOrd="0" presId="urn:microsoft.com/office/officeart/2005/8/layout/cycle2"/>
    <dgm:cxn modelId="{47CFE536-8520-5041-BBFC-EA863A376552}" type="presOf" srcId="{BCB97E5D-74D3-F440-919D-C5CDF1F7A81C}" destId="{E323ABB5-D3E4-EF40-BB76-F8554CD8A3C2}" srcOrd="0" destOrd="0" presId="urn:microsoft.com/office/officeart/2005/8/layout/cycle2"/>
    <dgm:cxn modelId="{DE951F38-3B75-6047-8DA9-FEBB9D6EEE6C}" srcId="{7AA77F01-8B94-8F4C-A451-7437D9BC1FFF}" destId="{BC736A7C-8402-AC45-80B4-41F019648B1F}" srcOrd="1" destOrd="0" parTransId="{CAE2611A-7A49-724A-8A1D-A7738B6178C6}" sibTransId="{46BAEB0A-6E0B-B349-89A8-AA18D0F06D47}"/>
    <dgm:cxn modelId="{66AF7260-5F17-414D-B044-7320981156C6}" type="presOf" srcId="{F9BD045D-063A-5B4C-B445-A472BC7D07DA}" destId="{6C8E5CC3-7F8C-6940-BA69-0616CE6B0CA8}" srcOrd="0" destOrd="0" presId="urn:microsoft.com/office/officeart/2005/8/layout/cycle2"/>
    <dgm:cxn modelId="{462A158F-FCFC-7D44-BD89-4086D88C1B71}" type="presOf" srcId="{0D4761B0-24FD-F245-827C-F9EBE544FD51}" destId="{99CF7C5C-8BE4-8242-B239-1510A19CFED7}" srcOrd="0" destOrd="0" presId="urn:microsoft.com/office/officeart/2005/8/layout/cycle2"/>
    <dgm:cxn modelId="{AF5C6EA6-5530-184C-A1A5-4DD46D92C951}" type="presOf" srcId="{7AA77F01-8B94-8F4C-A451-7437D9BC1FFF}" destId="{42D35FFB-CBE8-304F-AD96-7755B1A1CA7A}" srcOrd="0" destOrd="0" presId="urn:microsoft.com/office/officeart/2005/8/layout/cycle2"/>
    <dgm:cxn modelId="{A58AE7A9-2C1E-7D4F-8A4C-7AF1A51C291B}" type="presOf" srcId="{46BAEB0A-6E0B-B349-89A8-AA18D0F06D47}" destId="{7783867A-8FFC-CC45-AD3C-4455B4E81E29}" srcOrd="0" destOrd="0" presId="urn:microsoft.com/office/officeart/2005/8/layout/cycle2"/>
    <dgm:cxn modelId="{25A312E2-E80F-574F-95CB-1D11951FC441}" type="presOf" srcId="{46BAEB0A-6E0B-B349-89A8-AA18D0F06D47}" destId="{70A0DBE6-DBB6-584E-AADC-94D72A7E88DC}" srcOrd="1" destOrd="0" presId="urn:microsoft.com/office/officeart/2005/8/layout/cycle2"/>
    <dgm:cxn modelId="{4B2934EC-F126-C742-8030-518DF09614B2}" type="presOf" srcId="{0D4761B0-24FD-F245-827C-F9EBE544FD51}" destId="{BA0F6627-D7A6-8B4E-A1BD-5F15B16CD00B}" srcOrd="1" destOrd="0" presId="urn:microsoft.com/office/officeart/2005/8/layout/cycle2"/>
    <dgm:cxn modelId="{464DBD72-EC05-954F-92A6-8341963B932A}" type="presParOf" srcId="{42D35FFB-CBE8-304F-AD96-7755B1A1CA7A}" destId="{E323ABB5-D3E4-EF40-BB76-F8554CD8A3C2}" srcOrd="0" destOrd="0" presId="urn:microsoft.com/office/officeart/2005/8/layout/cycle2"/>
    <dgm:cxn modelId="{943514E2-269C-B943-9E57-96091FF4517B}" type="presParOf" srcId="{42D35FFB-CBE8-304F-AD96-7755B1A1CA7A}" destId="{6C8E5CC3-7F8C-6940-BA69-0616CE6B0CA8}" srcOrd="1" destOrd="0" presId="urn:microsoft.com/office/officeart/2005/8/layout/cycle2"/>
    <dgm:cxn modelId="{A73F813B-B9BC-5D44-BF05-7DC84A819CA0}" type="presParOf" srcId="{6C8E5CC3-7F8C-6940-BA69-0616CE6B0CA8}" destId="{C62E714C-9F34-0848-BAFB-E66C601EC0B6}" srcOrd="0" destOrd="0" presId="urn:microsoft.com/office/officeart/2005/8/layout/cycle2"/>
    <dgm:cxn modelId="{ED013B40-FE74-F245-A355-A79D9CE07392}" type="presParOf" srcId="{42D35FFB-CBE8-304F-AD96-7755B1A1CA7A}" destId="{B7266BDD-C6AE-BB47-8049-194D6542FC88}" srcOrd="2" destOrd="0" presId="urn:microsoft.com/office/officeart/2005/8/layout/cycle2"/>
    <dgm:cxn modelId="{33CD2C2A-A9D4-9949-8969-3C36AC65BB17}" type="presParOf" srcId="{42D35FFB-CBE8-304F-AD96-7755B1A1CA7A}" destId="{7783867A-8FFC-CC45-AD3C-4455B4E81E29}" srcOrd="3" destOrd="0" presId="urn:microsoft.com/office/officeart/2005/8/layout/cycle2"/>
    <dgm:cxn modelId="{601C0C93-8E43-1142-B292-C2600560DD30}" type="presParOf" srcId="{7783867A-8FFC-CC45-AD3C-4455B4E81E29}" destId="{70A0DBE6-DBB6-584E-AADC-94D72A7E88DC}" srcOrd="0" destOrd="0" presId="urn:microsoft.com/office/officeart/2005/8/layout/cycle2"/>
    <dgm:cxn modelId="{A2E9BB18-A287-2042-B4B6-BE412BCEAD1E}" type="presParOf" srcId="{42D35FFB-CBE8-304F-AD96-7755B1A1CA7A}" destId="{25A50121-50CC-6247-95C2-8A03D6F852E5}" srcOrd="4" destOrd="0" presId="urn:microsoft.com/office/officeart/2005/8/layout/cycle2"/>
    <dgm:cxn modelId="{11AB3E44-BCB0-8041-B5D3-B9F1A27DF759}" type="presParOf" srcId="{42D35FFB-CBE8-304F-AD96-7755B1A1CA7A}" destId="{99CF7C5C-8BE4-8242-B239-1510A19CFED7}" srcOrd="5" destOrd="0" presId="urn:microsoft.com/office/officeart/2005/8/layout/cycle2"/>
    <dgm:cxn modelId="{40A35D0B-0567-3648-9376-1D5F63B9F784}" type="presParOf" srcId="{99CF7C5C-8BE4-8242-B239-1510A19CFED7}" destId="{BA0F6627-D7A6-8B4E-A1BD-5F15B16CD00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A77F01-8B94-8F4C-A451-7437D9BC1FFF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B97E5D-74D3-F440-919D-C5CDF1F7A81C}">
      <dgm:prSet phldrT="[Text]" custT="1"/>
      <dgm:spPr/>
      <dgm:t>
        <a:bodyPr/>
        <a:lstStyle/>
        <a:p>
          <a:r>
            <a:rPr lang="en-EG" sz="18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A.  AP Period – End Close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F1A8B48-0D06-4D47-B8F9-18255447FF5E}" type="parTrans" cxnId="{072DF113-AF98-4E4A-B56E-E256148E3F8E}">
      <dgm:prSet/>
      <dgm:spPr/>
      <dgm:t>
        <a:bodyPr/>
        <a:lstStyle/>
        <a:p>
          <a:endParaRPr lang="en-US"/>
        </a:p>
      </dgm:t>
    </dgm:pt>
    <dgm:pt modelId="{F9BD045D-063A-5B4C-B445-A472BC7D07DA}" type="sibTrans" cxnId="{072DF113-AF98-4E4A-B56E-E256148E3F8E}">
      <dgm:prSet/>
      <dgm:spPr/>
      <dgm:t>
        <a:bodyPr/>
        <a:lstStyle/>
        <a:p>
          <a:endParaRPr lang="en-US"/>
        </a:p>
      </dgm:t>
    </dgm:pt>
    <dgm:pt modelId="{BC736A7C-8402-AC45-80B4-41F019648B1F}">
      <dgm:prSet phldrT="[Text]" custT="1"/>
      <dgm:spPr/>
      <dgm:t>
        <a:bodyPr/>
        <a:lstStyle/>
        <a:p>
          <a:pPr marL="7938" indent="0">
            <a:tabLst/>
          </a:pPr>
          <a:r>
            <a:rPr lang="en-EG" sz="18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B.  Generate Financial Reports</a:t>
          </a:r>
          <a:endParaRPr lang="en-US" sz="1800" b="1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CAE2611A-7A49-724A-8A1D-A7738B6178C6}" type="parTrans" cxnId="{DE951F38-3B75-6047-8DA9-FEBB9D6EEE6C}">
      <dgm:prSet/>
      <dgm:spPr/>
      <dgm:t>
        <a:bodyPr/>
        <a:lstStyle/>
        <a:p>
          <a:endParaRPr lang="en-US"/>
        </a:p>
      </dgm:t>
    </dgm:pt>
    <dgm:pt modelId="{46BAEB0A-6E0B-B349-89A8-AA18D0F06D47}" type="sibTrans" cxnId="{DE951F38-3B75-6047-8DA9-FEBB9D6EEE6C}">
      <dgm:prSet/>
      <dgm:spPr/>
      <dgm:t>
        <a:bodyPr/>
        <a:lstStyle/>
        <a:p>
          <a:endParaRPr lang="en-US"/>
        </a:p>
      </dgm:t>
    </dgm:pt>
    <dgm:pt modelId="{556DEA0B-4334-E944-939E-257F91ADEA11}">
      <dgm:prSet phldrT="[Text]" custT="1"/>
      <dgm:spPr/>
      <dgm:t>
        <a:bodyPr/>
        <a:lstStyle/>
        <a:p>
          <a:r>
            <a:rPr lang="en-EG" sz="18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C.  </a:t>
          </a:r>
          <a:r>
            <a:rPr lang="en-US" sz="18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Reconciliation with General Ledger</a:t>
          </a:r>
        </a:p>
      </dgm:t>
    </dgm:pt>
    <dgm:pt modelId="{9985F1A3-7881-EA4D-A6CD-0358F9086568}" type="parTrans" cxnId="{7A60E32C-FB31-564A-877A-75CF1C2B661C}">
      <dgm:prSet/>
      <dgm:spPr/>
      <dgm:t>
        <a:bodyPr/>
        <a:lstStyle/>
        <a:p>
          <a:endParaRPr lang="en-US"/>
        </a:p>
      </dgm:t>
    </dgm:pt>
    <dgm:pt modelId="{0D4761B0-24FD-F245-827C-F9EBE544FD51}" type="sibTrans" cxnId="{7A60E32C-FB31-564A-877A-75CF1C2B661C}">
      <dgm:prSet/>
      <dgm:spPr/>
      <dgm:t>
        <a:bodyPr/>
        <a:lstStyle/>
        <a:p>
          <a:endParaRPr lang="en-US"/>
        </a:p>
      </dgm:t>
    </dgm:pt>
    <dgm:pt modelId="{3EEDD111-28DC-0C46-AFE3-FB3FD73EDC03}" type="pres">
      <dgm:prSet presAssocID="{7AA77F01-8B94-8F4C-A451-7437D9BC1FFF}" presName="Name0" presStyleCnt="0">
        <dgm:presLayoutVars>
          <dgm:dir/>
          <dgm:animLvl val="lvl"/>
          <dgm:resizeHandles val="exact"/>
        </dgm:presLayoutVars>
      </dgm:prSet>
      <dgm:spPr/>
    </dgm:pt>
    <dgm:pt modelId="{9EFD8BA1-412D-4E03-AFA2-C120A452B1E6}" type="pres">
      <dgm:prSet presAssocID="{556DEA0B-4334-E944-939E-257F91ADEA11}" presName="boxAndChildren" presStyleCnt="0"/>
      <dgm:spPr/>
    </dgm:pt>
    <dgm:pt modelId="{08F5EA65-801B-4B61-8A29-9AA9E2499D6E}" type="pres">
      <dgm:prSet presAssocID="{556DEA0B-4334-E944-939E-257F91ADEA11}" presName="parentTextBox" presStyleLbl="node1" presStyleIdx="0" presStyleCnt="3"/>
      <dgm:spPr/>
    </dgm:pt>
    <dgm:pt modelId="{895A5A48-EFCB-1E40-8DE9-B2391F3353F3}" type="pres">
      <dgm:prSet presAssocID="{46BAEB0A-6E0B-B349-89A8-AA18D0F06D47}" presName="sp" presStyleCnt="0"/>
      <dgm:spPr/>
    </dgm:pt>
    <dgm:pt modelId="{53753207-394B-CD40-9F51-4ADB25CCF0E7}" type="pres">
      <dgm:prSet presAssocID="{BC736A7C-8402-AC45-80B4-41F019648B1F}" presName="arrowAndChildren" presStyleCnt="0"/>
      <dgm:spPr/>
    </dgm:pt>
    <dgm:pt modelId="{342AC6A7-9ED2-3542-A8F4-CEE4F9015B26}" type="pres">
      <dgm:prSet presAssocID="{BC736A7C-8402-AC45-80B4-41F019648B1F}" presName="parentTextArrow" presStyleLbl="node1" presStyleIdx="1" presStyleCnt="3"/>
      <dgm:spPr/>
    </dgm:pt>
    <dgm:pt modelId="{A15FC486-1D8F-DB4F-A4AC-704527BB0EDA}" type="pres">
      <dgm:prSet presAssocID="{F9BD045D-063A-5B4C-B445-A472BC7D07DA}" presName="sp" presStyleCnt="0"/>
      <dgm:spPr/>
    </dgm:pt>
    <dgm:pt modelId="{DB58A047-A85A-3948-BB91-B2C9F0DC7CAF}" type="pres">
      <dgm:prSet presAssocID="{BCB97E5D-74D3-F440-919D-C5CDF1F7A81C}" presName="arrowAndChildren" presStyleCnt="0"/>
      <dgm:spPr/>
    </dgm:pt>
    <dgm:pt modelId="{F55162A2-A799-7248-A0B0-F2A732E334A3}" type="pres">
      <dgm:prSet presAssocID="{BCB97E5D-74D3-F440-919D-C5CDF1F7A81C}" presName="parentTextArrow" presStyleLbl="node1" presStyleIdx="2" presStyleCnt="3"/>
      <dgm:spPr/>
    </dgm:pt>
  </dgm:ptLst>
  <dgm:cxnLst>
    <dgm:cxn modelId="{072DF113-AF98-4E4A-B56E-E256148E3F8E}" srcId="{7AA77F01-8B94-8F4C-A451-7437D9BC1FFF}" destId="{BCB97E5D-74D3-F440-919D-C5CDF1F7A81C}" srcOrd="0" destOrd="0" parTransId="{EF1A8B48-0D06-4D47-B8F9-18255447FF5E}" sibTransId="{F9BD045D-063A-5B4C-B445-A472BC7D07DA}"/>
    <dgm:cxn modelId="{7A60E32C-FB31-564A-877A-75CF1C2B661C}" srcId="{7AA77F01-8B94-8F4C-A451-7437D9BC1FFF}" destId="{556DEA0B-4334-E944-939E-257F91ADEA11}" srcOrd="2" destOrd="0" parTransId="{9985F1A3-7881-EA4D-A6CD-0358F9086568}" sibTransId="{0D4761B0-24FD-F245-827C-F9EBE544FD51}"/>
    <dgm:cxn modelId="{1996702F-4600-40AA-85E6-5330A3847E24}" type="presOf" srcId="{556DEA0B-4334-E944-939E-257F91ADEA11}" destId="{08F5EA65-801B-4B61-8A29-9AA9E2499D6E}" srcOrd="0" destOrd="0" presId="urn:microsoft.com/office/officeart/2005/8/layout/process4"/>
    <dgm:cxn modelId="{DE951F38-3B75-6047-8DA9-FEBB9D6EEE6C}" srcId="{7AA77F01-8B94-8F4C-A451-7437D9BC1FFF}" destId="{BC736A7C-8402-AC45-80B4-41F019648B1F}" srcOrd="1" destOrd="0" parTransId="{CAE2611A-7A49-724A-8A1D-A7738B6178C6}" sibTransId="{46BAEB0A-6E0B-B349-89A8-AA18D0F06D47}"/>
    <dgm:cxn modelId="{B0A91E48-C662-3E4D-83CF-BE3A95F9520D}" type="presOf" srcId="{BCB97E5D-74D3-F440-919D-C5CDF1F7A81C}" destId="{F55162A2-A799-7248-A0B0-F2A732E334A3}" srcOrd="0" destOrd="0" presId="urn:microsoft.com/office/officeart/2005/8/layout/process4"/>
    <dgm:cxn modelId="{8E667A83-7E58-E848-98FB-8C1A23A95920}" type="presOf" srcId="{BC736A7C-8402-AC45-80B4-41F019648B1F}" destId="{342AC6A7-9ED2-3542-A8F4-CEE4F9015B26}" srcOrd="0" destOrd="0" presId="urn:microsoft.com/office/officeart/2005/8/layout/process4"/>
    <dgm:cxn modelId="{AD3F6C8C-CB13-6C42-86D4-EA276109E701}" type="presOf" srcId="{7AA77F01-8B94-8F4C-A451-7437D9BC1FFF}" destId="{3EEDD111-28DC-0C46-AFE3-FB3FD73EDC03}" srcOrd="0" destOrd="0" presId="urn:microsoft.com/office/officeart/2005/8/layout/process4"/>
    <dgm:cxn modelId="{2091F97F-F32C-4F3D-A535-2D5D82CCC28C}" type="presParOf" srcId="{3EEDD111-28DC-0C46-AFE3-FB3FD73EDC03}" destId="{9EFD8BA1-412D-4E03-AFA2-C120A452B1E6}" srcOrd="0" destOrd="0" presId="urn:microsoft.com/office/officeart/2005/8/layout/process4"/>
    <dgm:cxn modelId="{396A9A8F-133C-4FDA-90F7-DA6D84AD5F77}" type="presParOf" srcId="{9EFD8BA1-412D-4E03-AFA2-C120A452B1E6}" destId="{08F5EA65-801B-4B61-8A29-9AA9E2499D6E}" srcOrd="0" destOrd="0" presId="urn:microsoft.com/office/officeart/2005/8/layout/process4"/>
    <dgm:cxn modelId="{90A2A40C-210F-744C-8AF4-A4BFBE5CAA6F}" type="presParOf" srcId="{3EEDD111-28DC-0C46-AFE3-FB3FD73EDC03}" destId="{895A5A48-EFCB-1E40-8DE9-B2391F3353F3}" srcOrd="1" destOrd="0" presId="urn:microsoft.com/office/officeart/2005/8/layout/process4"/>
    <dgm:cxn modelId="{0B7B7724-FAD0-EE4D-A5CB-82AD81818D36}" type="presParOf" srcId="{3EEDD111-28DC-0C46-AFE3-FB3FD73EDC03}" destId="{53753207-394B-CD40-9F51-4ADB25CCF0E7}" srcOrd="2" destOrd="0" presId="urn:microsoft.com/office/officeart/2005/8/layout/process4"/>
    <dgm:cxn modelId="{934D2439-A071-E94B-9440-868C376924A8}" type="presParOf" srcId="{53753207-394B-CD40-9F51-4ADB25CCF0E7}" destId="{342AC6A7-9ED2-3542-A8F4-CEE4F9015B26}" srcOrd="0" destOrd="0" presId="urn:microsoft.com/office/officeart/2005/8/layout/process4"/>
    <dgm:cxn modelId="{8C589DB4-D4D6-5142-B2FE-882102191F8D}" type="presParOf" srcId="{3EEDD111-28DC-0C46-AFE3-FB3FD73EDC03}" destId="{A15FC486-1D8F-DB4F-A4AC-704527BB0EDA}" srcOrd="3" destOrd="0" presId="urn:microsoft.com/office/officeart/2005/8/layout/process4"/>
    <dgm:cxn modelId="{9D9F5DEA-7582-F248-94CC-14E3ACA61E56}" type="presParOf" srcId="{3EEDD111-28DC-0C46-AFE3-FB3FD73EDC03}" destId="{DB58A047-A85A-3948-BB91-B2C9F0DC7CAF}" srcOrd="4" destOrd="0" presId="urn:microsoft.com/office/officeart/2005/8/layout/process4"/>
    <dgm:cxn modelId="{B6FA9227-9EED-B344-823F-E2C66C4DA925}" type="presParOf" srcId="{DB58A047-A85A-3948-BB91-B2C9F0DC7CAF}" destId="{F55162A2-A799-7248-A0B0-F2A732E334A3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7604C-B9C7-2C40-90BB-D999B288F9C9}">
      <dsp:nvSpPr>
        <dsp:cNvPr id="0" name=""/>
        <dsp:cNvSpPr/>
      </dsp:nvSpPr>
      <dsp:spPr>
        <a:xfrm>
          <a:off x="2477503" y="724697"/>
          <a:ext cx="2557326" cy="196180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1270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Suppliers</a:t>
          </a:r>
        </a:p>
      </dsp:txBody>
      <dsp:txXfrm>
        <a:off x="2852015" y="1011996"/>
        <a:ext cx="1808302" cy="1387203"/>
      </dsp:txXfrm>
    </dsp:sp>
    <dsp:sp modelId="{07054279-8887-E049-972A-4286D58FE33E}">
      <dsp:nvSpPr>
        <dsp:cNvPr id="0" name=""/>
        <dsp:cNvSpPr/>
      </dsp:nvSpPr>
      <dsp:spPr>
        <a:xfrm>
          <a:off x="3108016" y="-116688"/>
          <a:ext cx="1311170" cy="11340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El Hoda</a:t>
          </a:r>
        </a:p>
      </dsp:txBody>
      <dsp:txXfrm>
        <a:off x="3300032" y="49385"/>
        <a:ext cx="927138" cy="801873"/>
      </dsp:txXfrm>
    </dsp:sp>
    <dsp:sp modelId="{30A5DFE5-9192-0C4A-96C6-16D14DFADFCC}">
      <dsp:nvSpPr>
        <dsp:cNvPr id="0" name=""/>
        <dsp:cNvSpPr/>
      </dsp:nvSpPr>
      <dsp:spPr>
        <a:xfrm>
          <a:off x="4710965" y="963922"/>
          <a:ext cx="1365904" cy="142252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cs typeface="+mj-cs"/>
            </a:rPr>
            <a:t>El
Salama </a:t>
          </a:r>
          <a:r>
            <a:rPr lang="ar-EG" sz="1400" kern="1200" dirty="0">
              <a:cs typeface="+mj-cs"/>
            </a:rPr>
            <a:t>مسامير و مستلزمات نجارة</a:t>
          </a:r>
          <a:endParaRPr lang="en-US" sz="1400" kern="1200" dirty="0">
            <a:cs typeface="+mj-cs"/>
          </a:endParaRPr>
        </a:p>
      </dsp:txBody>
      <dsp:txXfrm>
        <a:off x="4910997" y="1172245"/>
        <a:ext cx="965840" cy="1005875"/>
      </dsp:txXfrm>
    </dsp:sp>
    <dsp:sp modelId="{4B29FC5A-AAA1-E44C-BBAE-A28F8B7BA3FD}">
      <dsp:nvSpPr>
        <dsp:cNvPr id="0" name=""/>
        <dsp:cNvSpPr/>
      </dsp:nvSpPr>
      <dsp:spPr>
        <a:xfrm>
          <a:off x="3143710" y="2272780"/>
          <a:ext cx="1254660" cy="12959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600" kern="1200" dirty="0">
              <a:cs typeface="+mj-cs"/>
            </a:rPr>
            <a:t>شركة الخليل للاخشاب</a:t>
          </a:r>
          <a:endParaRPr lang="en-US" sz="1600" kern="1200" dirty="0">
            <a:cs typeface="+mj-cs"/>
          </a:endParaRPr>
        </a:p>
      </dsp:txBody>
      <dsp:txXfrm>
        <a:off x="3327451" y="2462565"/>
        <a:ext cx="887178" cy="916366"/>
      </dsp:txXfrm>
    </dsp:sp>
    <dsp:sp modelId="{99690E8B-4C61-224C-AA16-EA32A0BAB1D3}">
      <dsp:nvSpPr>
        <dsp:cNvPr id="0" name=""/>
        <dsp:cNvSpPr/>
      </dsp:nvSpPr>
      <dsp:spPr>
        <a:xfrm>
          <a:off x="1627548" y="1089311"/>
          <a:ext cx="1241271" cy="12816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cs typeface="+mj-cs"/>
            </a:rPr>
            <a:t>El Nour </a:t>
          </a:r>
          <a:r>
            <a:rPr lang="ar-EG" sz="1600" kern="1200" dirty="0">
              <a:cs typeface="+mj-cs"/>
            </a:rPr>
            <a:t>للاخشاب</a:t>
          </a:r>
          <a:endParaRPr lang="en-US" sz="1600" kern="1200" dirty="0">
            <a:cs typeface="+mj-cs"/>
          </a:endParaRPr>
        </a:p>
      </dsp:txBody>
      <dsp:txXfrm>
        <a:off x="1809328" y="1276999"/>
        <a:ext cx="877711" cy="906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3ABB5-D3E4-EF40-BB76-F8554CD8A3C2}">
      <dsp:nvSpPr>
        <dsp:cNvPr id="0" name=""/>
        <dsp:cNvSpPr/>
      </dsp:nvSpPr>
      <dsp:spPr>
        <a:xfrm>
          <a:off x="1175357" y="842433"/>
          <a:ext cx="1563321" cy="1563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G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A. Create &amp; Manage Supplier Invoices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04300" y="1071376"/>
        <a:ext cx="1105435" cy="1105435"/>
      </dsp:txXfrm>
    </dsp:sp>
    <dsp:sp modelId="{6C8E5CC3-7F8C-6940-BA69-0616CE6B0CA8}">
      <dsp:nvSpPr>
        <dsp:cNvPr id="0" name=""/>
        <dsp:cNvSpPr/>
      </dsp:nvSpPr>
      <dsp:spPr>
        <a:xfrm rot="3600000">
          <a:off x="2330171" y="2367217"/>
          <a:ext cx="416400" cy="527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361401" y="2418649"/>
        <a:ext cx="291480" cy="316572"/>
      </dsp:txXfrm>
    </dsp:sp>
    <dsp:sp modelId="{B7266BDD-C6AE-BB47-8049-194D6542FC88}">
      <dsp:nvSpPr>
        <dsp:cNvPr id="0" name=""/>
        <dsp:cNvSpPr/>
      </dsp:nvSpPr>
      <dsp:spPr>
        <a:xfrm>
          <a:off x="2349849" y="2876712"/>
          <a:ext cx="1563321" cy="1563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G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B. Invoice Adjustment &amp; Holds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78792" y="3105655"/>
        <a:ext cx="1105435" cy="1105435"/>
      </dsp:txXfrm>
    </dsp:sp>
    <dsp:sp modelId="{7783867A-8FFC-CC45-AD3C-4455B4E81E29}">
      <dsp:nvSpPr>
        <dsp:cNvPr id="0" name=""/>
        <dsp:cNvSpPr/>
      </dsp:nvSpPr>
      <dsp:spPr>
        <a:xfrm rot="10800000">
          <a:off x="1760602" y="3394563"/>
          <a:ext cx="416400" cy="527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1885522" y="3500087"/>
        <a:ext cx="291480" cy="316572"/>
      </dsp:txXfrm>
    </dsp:sp>
    <dsp:sp modelId="{25A50121-50CC-6247-95C2-8A03D6F852E5}">
      <dsp:nvSpPr>
        <dsp:cNvPr id="0" name=""/>
        <dsp:cNvSpPr/>
      </dsp:nvSpPr>
      <dsp:spPr>
        <a:xfrm>
          <a:off x="866" y="2876712"/>
          <a:ext cx="1563321" cy="1563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G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C. Supplier Inquiry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09" y="3105655"/>
        <a:ext cx="1105435" cy="1105435"/>
      </dsp:txXfrm>
    </dsp:sp>
    <dsp:sp modelId="{99CF7C5C-8BE4-8242-B239-1510A19CFED7}">
      <dsp:nvSpPr>
        <dsp:cNvPr id="0" name=""/>
        <dsp:cNvSpPr/>
      </dsp:nvSpPr>
      <dsp:spPr>
        <a:xfrm rot="18000000">
          <a:off x="1155679" y="2387629"/>
          <a:ext cx="416400" cy="527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186909" y="2547245"/>
        <a:ext cx="291480" cy="316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3ABB5-D3E4-EF40-BB76-F8554CD8A3C2}">
      <dsp:nvSpPr>
        <dsp:cNvPr id="0" name=""/>
        <dsp:cNvSpPr/>
      </dsp:nvSpPr>
      <dsp:spPr>
        <a:xfrm>
          <a:off x="1175357" y="842433"/>
          <a:ext cx="1563321" cy="1563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G" sz="16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A. Process Supplier Payments</a:t>
          </a:r>
          <a:endParaRPr lang="en-US" sz="1600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404300" y="1071376"/>
        <a:ext cx="1105435" cy="1105435"/>
      </dsp:txXfrm>
    </dsp:sp>
    <dsp:sp modelId="{6C8E5CC3-7F8C-6940-BA69-0616CE6B0CA8}">
      <dsp:nvSpPr>
        <dsp:cNvPr id="0" name=""/>
        <dsp:cNvSpPr/>
      </dsp:nvSpPr>
      <dsp:spPr>
        <a:xfrm rot="3600000">
          <a:off x="2330171" y="2367217"/>
          <a:ext cx="416400" cy="527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361401" y="2418649"/>
        <a:ext cx="291480" cy="316572"/>
      </dsp:txXfrm>
    </dsp:sp>
    <dsp:sp modelId="{B7266BDD-C6AE-BB47-8049-194D6542FC88}">
      <dsp:nvSpPr>
        <dsp:cNvPr id="0" name=""/>
        <dsp:cNvSpPr/>
      </dsp:nvSpPr>
      <dsp:spPr>
        <a:xfrm>
          <a:off x="2349849" y="2876712"/>
          <a:ext cx="1563321" cy="1563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7938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EG" sz="16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B. Handle Prepayments &amp; Advances</a:t>
          </a:r>
          <a:endParaRPr lang="en-US" sz="1600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578792" y="3105655"/>
        <a:ext cx="1105435" cy="1105435"/>
      </dsp:txXfrm>
    </dsp:sp>
    <dsp:sp modelId="{7783867A-8FFC-CC45-AD3C-4455B4E81E29}">
      <dsp:nvSpPr>
        <dsp:cNvPr id="0" name=""/>
        <dsp:cNvSpPr/>
      </dsp:nvSpPr>
      <dsp:spPr>
        <a:xfrm rot="10800000">
          <a:off x="1760602" y="3394563"/>
          <a:ext cx="416400" cy="527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1885522" y="3500087"/>
        <a:ext cx="291480" cy="316572"/>
      </dsp:txXfrm>
    </dsp:sp>
    <dsp:sp modelId="{25A50121-50CC-6247-95C2-8A03D6F852E5}">
      <dsp:nvSpPr>
        <dsp:cNvPr id="0" name=""/>
        <dsp:cNvSpPr/>
      </dsp:nvSpPr>
      <dsp:spPr>
        <a:xfrm>
          <a:off x="866" y="2876712"/>
          <a:ext cx="1563321" cy="15633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G" sz="16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C. Void Payments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G" sz="16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&amp; Refunds</a:t>
          </a:r>
          <a:endParaRPr lang="en-US" sz="1600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29809" y="3105655"/>
        <a:ext cx="1105435" cy="1105435"/>
      </dsp:txXfrm>
    </dsp:sp>
    <dsp:sp modelId="{99CF7C5C-8BE4-8242-B239-1510A19CFED7}">
      <dsp:nvSpPr>
        <dsp:cNvPr id="0" name=""/>
        <dsp:cNvSpPr/>
      </dsp:nvSpPr>
      <dsp:spPr>
        <a:xfrm rot="18000000">
          <a:off x="1155679" y="2387629"/>
          <a:ext cx="416400" cy="527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186909" y="2547245"/>
        <a:ext cx="291480" cy="3165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5EA65-801B-4B61-8A29-9AA9E2499D6E}">
      <dsp:nvSpPr>
        <dsp:cNvPr id="0" name=""/>
        <dsp:cNvSpPr/>
      </dsp:nvSpPr>
      <dsp:spPr>
        <a:xfrm>
          <a:off x="0" y="2957423"/>
          <a:ext cx="3914037" cy="9706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G" sz="18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C.  </a:t>
          </a:r>
          <a:r>
            <a:rPr lang="en-US" sz="18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Reconciliation with General Ledger</a:t>
          </a:r>
        </a:p>
      </dsp:txBody>
      <dsp:txXfrm>
        <a:off x="0" y="2957423"/>
        <a:ext cx="3914037" cy="970692"/>
      </dsp:txXfrm>
    </dsp:sp>
    <dsp:sp modelId="{342AC6A7-9ED2-3542-A8F4-CEE4F9015B26}">
      <dsp:nvSpPr>
        <dsp:cNvPr id="0" name=""/>
        <dsp:cNvSpPr/>
      </dsp:nvSpPr>
      <dsp:spPr>
        <a:xfrm rot="10800000">
          <a:off x="0" y="1479059"/>
          <a:ext cx="3914037" cy="14929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7938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EG" sz="18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B.  Generate Financial Reports</a:t>
          </a:r>
          <a:endParaRPr lang="en-US" sz="1800" b="1" kern="1200" dirty="0">
            <a:solidFill>
              <a:srgbClr val="00000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10800000">
        <a:off x="0" y="1479059"/>
        <a:ext cx="3914037" cy="970058"/>
      </dsp:txXfrm>
    </dsp:sp>
    <dsp:sp modelId="{F55162A2-A799-7248-A0B0-F2A732E334A3}">
      <dsp:nvSpPr>
        <dsp:cNvPr id="0" name=""/>
        <dsp:cNvSpPr/>
      </dsp:nvSpPr>
      <dsp:spPr>
        <a:xfrm rot="10800000">
          <a:off x="0" y="694"/>
          <a:ext cx="3914037" cy="149292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EG" sz="1800" kern="12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A.  AP Period – End Close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10800000">
        <a:off x="0" y="694"/>
        <a:ext cx="3914037" cy="970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026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A35426D6-AEB5-9C49-E439-101DBAE5D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220CCB41-29DA-6D39-100A-283F2DF06C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4C526140-94F1-83EE-8B81-614FED876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477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529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1A7B4FBE-3EC2-0CC1-E383-6F4901181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3E927CEB-7E3C-2271-A52F-0DBBC714B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1A660BAD-6AE0-2AFC-7817-9619F6C25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05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84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0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6CB0788E-5C39-3CB4-2CCE-1804F97AF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382B201D-5874-0CD7-1B94-B9CE04E50F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9D0F044C-FD0D-4516-6DAD-7ED82E1E96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623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F87A5CBE-98B9-1C2D-9F23-3E4570FDF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6EFA1F1C-205C-DF43-B9E6-38A2D2DFA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C23B7933-AA1D-9031-9814-F79404D161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30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C103ADA-4078-91D9-8496-E9A6620F0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73518012-7DB1-FE77-6E77-3A6DB1940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5CA4E01C-B2FF-E948-3253-8E390B23DA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008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0BA8031-5B5A-0AD7-88C5-C8D26FC64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EC6A2E9F-4E5E-8018-4A16-CF033E0B09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BCE85B50-4211-75C8-4F48-CA3317579C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5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200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9363656-9C38-6CE2-7A27-EAC8EC138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21CF10F4-C47E-79B4-64F7-B444CCBA6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3768D6F8-489D-081E-14FA-95EB792FA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64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DEF316C-795E-0D7B-3783-930C22CBC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BA66E8D4-7C8E-895E-8546-77F3942CB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50AEDB6B-9E4F-9BE5-4D37-B40CC5321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066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D8B9D903-E6C9-09E9-9FDD-FF0B3CBF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C80F4B56-B45F-B1C6-1528-3F09D8661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24F1E77F-6B8B-D1D0-DF94-0E6CC533F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560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233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21AC028-1E5C-88B5-BD77-B2E6170E4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443A2D42-4A86-06DB-44D0-F443BAD3D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BEB858F6-64BF-9683-6962-4358F5790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88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268A77C-B7F4-FB5C-F815-FD340145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A027C0C2-F610-BC0F-21C6-79424EB6DB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72406AF9-CDC7-4165-16F2-5EBEA463A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962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77572A39-2E31-2F6C-A895-EE5994B8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0DFF8B4E-D9B6-A3DF-14D6-7A459F9879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01E5BD78-866C-D0F7-B2A8-C5BF84265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93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313C5D0F-13EC-96BE-10BE-955B3C8B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2391EEC8-98EC-BC06-2021-FA4ED3F2D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0B60FE14-3069-0A11-9800-1B920536C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52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652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C9156AED-B515-1A30-B054-7C29E89A4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9B6D1083-D135-4FC9-0565-15CB43654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6C78E93D-046B-EC8D-6FA8-570F0B6166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40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4FF53B7B-04B7-613B-A48E-5F37B2518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7945D874-2EAF-CD5F-2000-2748C13ECA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A9B81132-6A96-D049-F411-5457841F3B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328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E246E7AA-B73F-0EAE-7CCE-59E9F629A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6AFC95A7-931F-16EC-804F-3C126C6C66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17F8A5C8-4E56-6543-C8C3-00AF13E055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255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4E86669B-7302-4D84-14AB-BE58469C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0C21F310-372D-665E-4789-13409D492E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36F9E3DE-4E92-B1E3-8509-2421E29B0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311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C1069985-2519-D00C-7289-C127F7CB3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784719F0-BE42-9671-D41F-23A3F77029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EAB8B413-83CA-672C-5119-8EF4BFC9D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773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C64B6D7B-D0D0-6234-6198-F5D8DDEB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F841BE50-DD2D-F14C-E630-9F893969D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CB9D224B-8B2F-175D-771B-571C32094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30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9BDCDFED-7155-53CE-E7E1-E3BD9E8E6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34CA63C6-5883-AF26-92CF-FC81211D88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31CA31F7-0AFC-C030-77C0-A9715DFE1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00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B797DAA-359A-219F-8144-B65C0FBC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724F1A38-B644-C94C-A2A8-85DB82D526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F3336C11-F01A-6F5F-C992-835092E86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2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99A8CD73-AA3C-7536-AD35-11658BC55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DC4D80A4-A8DD-4070-DAB2-6A16894FC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1A985C5B-40C2-6465-EF42-D96FA83DE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318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DF6CA9D-FF8F-F571-50D0-B456BA0AF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5FA240E5-1CCA-5FFC-11E3-ADD138B118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F232B1E9-BCEF-BA2D-B2D5-E1F0469AA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55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621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63A84E82-4945-D74A-519F-8A615719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476A1BA5-CAB7-AE7E-A2DE-EAFFAD419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AEB99CDE-5EA1-AA55-CB7F-9E20996B46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311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F9474F24-9AA4-A05B-55EE-F97630B0F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901150F2-23C0-A962-D181-9EFF05C41C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DE38B5C8-3D32-363A-B5C7-2FC44A2FB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450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D45D21E3-DEBF-AF51-016D-77931BAA8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AA448A9E-7D08-C407-EFBC-A00CF39AA9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84F4695E-8713-EB98-E668-159F06C8D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276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9281FF46-285C-A128-1F45-CEA78F5CD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E0FB14C8-B3E5-3646-A498-E1BB481857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3F0DB004-9111-4010-4861-AAF63F29E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569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2B209E95-6BE4-33BC-FB3F-DBB10E23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FD4DC76A-025F-A6A9-44F6-013DA3951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C1913C23-D8FD-AC1C-A5A0-84DF86CD2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79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E3320D68-82B5-7084-7E21-625F7BC0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78312C4D-ABE6-3F2B-CC08-54B5382E0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9F282DAE-B80A-F390-EA90-7A263A9776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1993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74F0E5C-F44F-7E6E-1A17-9066CDAE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953D0900-C4F6-5595-3309-820AC945FC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FDCE83C0-88FE-4ABE-E606-ACB6900926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09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0051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7B31813-5AD0-2937-6A99-1AF31F31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02FA4C6C-0E94-5E50-16F8-CE9C0F3EA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FDDDE786-2F9F-104A-E02A-18D46EAF6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178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73862DA1-DAC0-92E1-53EB-25075382B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DF7AC3C4-CB30-7DD7-2440-2B340B905C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46A74AC0-63EB-E2B5-B76A-06C9AF40AB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895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1931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950882B6-9496-6D3C-8458-D3BD2434E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407C85C9-12CD-AD4E-DEF9-202F83655C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D387A5D1-6CFF-DC96-EC46-C1E4A553E0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5448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721F52E-8E05-8982-1CB4-54B7080C2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1F1D7CD5-EC68-6F92-3912-B41BA7B87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1D3C70DF-0282-47F7-99E4-9D9D43DC7C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2337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D8EBA44-E8EE-D209-7623-61B4127F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53F5DA6C-F1C9-747A-CF98-B954F68AF5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E805513E-04EF-9450-04D7-093CAA824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8461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62CD8DE5-0731-C626-B346-EDFBA98E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042FC3C7-7AAA-D5ED-C4A3-BA30E464E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632B810F-4912-02BE-9E31-72AEE0B69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59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53B04DA-FA8A-C844-2252-FD8C0EBB3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97FDF7D1-BAD6-1139-FD05-E15601EBB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47A0B16B-63C4-309F-9634-929AB308E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189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AA3D89F-B932-85DE-08D9-92FAAEC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87926779-AC98-0D85-A9A5-D64B33686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D13DD326-C5CE-759F-3270-4A5FA39DB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2160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901248A2-BBBD-883C-6610-59251BB8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08E30BC2-F050-11BA-2438-742CC884D0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32DE973E-53F9-F961-53CF-1B203A7CA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5158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8B43A0A0-018D-B391-8956-D7620EF94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4153C84D-5A2F-45A6-D45A-345D9EA37D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B298458E-AC3B-8A82-C953-4138D41C17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2411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D61B369-DEB1-F62D-EF96-E9BCF9E76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F80A7DDD-CA05-728F-3F77-AB3D0428F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134D0A06-3AFB-E6EC-AE3D-2005E6F06F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5632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BFB63F7F-2FB6-A1C4-3F38-6FB992CA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BF5E31EF-5326-444E-EDAB-7AC4948A3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901E40C6-954B-3387-B81C-65A2FB98E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01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8154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445F802-AE18-C425-F13D-F811C1C55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DA710291-A014-2C69-2A13-D0DE21BA5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A798A915-E2EC-6A12-725A-61172E13EC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3736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6012A812-464F-F938-B3F3-D18E2F4E9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303D1B83-44F5-2FFD-722B-13570EF7A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37E74FA8-B752-F30D-7797-3B523D9C3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0038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95897F23-0081-30F3-9570-B584AC24A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14B0E716-B362-8822-1144-AD00876143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7973751C-3A54-E513-05DB-5E01C43FB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6942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B0D206A-CED5-6601-DB21-13873A4D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38DD5B80-0160-94C4-A847-778E11ACE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76B283BB-B573-75EE-F7D6-852869EBB3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52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1BA8F54C-9711-5B6C-21B7-5F956CE3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EC4029C5-03AB-2AD0-9FE0-94DA4ACDF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5958BD62-718C-4208-19CD-6AB990988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2879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857EAF8-D027-537B-7305-36B643CA9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A1224396-EABB-CACB-4C2F-2D188FF62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14030B7E-ABC8-FEEB-7F6A-16D056DFA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0615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A022B491-C6AD-C87A-3824-F37368ECB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A7A65DBB-5A6E-2130-0C51-03357106AC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8C167EFA-E0A8-0774-E703-DB592BF093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3029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E135A485-03E3-67B0-6D45-F9071C46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D7509719-6A79-275E-7988-3598838EC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64DD756E-C218-0465-CA91-DEBBB0144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0789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0A1443B-D245-AA99-C4AA-DAAFE48B2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0E128608-FEDE-9EA6-BD5F-3CA1430AB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8E8CC07D-9946-73EC-48CB-BBB5ED7BCB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0351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630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5024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A525C44E-84F9-218E-252D-DB51E152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634B0E5E-6DE3-8D86-3245-9F5D145C8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749279B8-126D-70A6-9A33-5DC37F0650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5079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2DAC31E1-E78B-626C-7DC6-1D21FF00A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D83531EC-72CE-B1F3-5A4E-499E6374D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7D3B0531-2BD8-B0A4-9E12-2DD09CF12D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5750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0311E440-5C5E-5675-9E7A-57A5922E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859EDB3B-F7EC-5294-DA16-FFB2B5CF1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4176F55A-DA7B-3D7C-D747-90F184CA9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2394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E738C446-F94F-3D70-5C1A-BE8A147F7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85BBEA6D-D2F4-BB7A-0FBE-54B706698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148B7F40-277B-EC91-BEFE-410355BA78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2891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D68F134B-86DD-BE23-7382-DF8E4B3F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E2A6A3D4-0AAD-6EE4-B4ED-FFFA189A9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A6632BD9-55C4-1CBF-45D4-229499C5D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4834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7DEE21AC-94E5-074E-77D2-D191C5174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51A0AA8D-AC56-1106-3F3F-43D59FF23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CC990F49-1764-538A-CEF2-356B714D4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2047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8D77F93-72B1-FD44-E4F4-706468E4F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11926C37-6E67-1ED8-182F-90ABA0DD2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B18677FF-ECE7-DD5C-1A26-413A661053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6337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FD12A30-C20C-58D3-5F6B-78DD44F6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E8A11DCA-8F96-19C8-39C3-891EAC1C6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C7EBDDBF-DF6C-7E87-2B97-AB0441A1ED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3477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96F7E65-1C87-6528-3BD6-E85F21C97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97FD86C3-3D5F-E89A-2D9B-9533595C7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CB3E67AD-3B3E-570A-40D7-B7502714E1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3336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7155DF23-A2EB-4E82-9612-9A3B6600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d94988ad_0_6:notes">
            <a:extLst>
              <a:ext uri="{FF2B5EF4-FFF2-40B4-BE49-F238E27FC236}">
                <a16:creationId xmlns:a16="http://schemas.microsoft.com/office/drawing/2014/main" id="{8D5B7937-6C95-DB3A-B1CC-4C181CAD7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d94988ad_0_6:notes">
            <a:extLst>
              <a:ext uri="{FF2B5EF4-FFF2-40B4-BE49-F238E27FC236}">
                <a16:creationId xmlns:a16="http://schemas.microsoft.com/office/drawing/2014/main" id="{18442E69-D13A-2F6E-012D-C8FB518B5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960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841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53B04DA-FA8A-C844-2252-FD8C0EBB3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97FDF7D1-BAD6-1139-FD05-E15601EBB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47A0B16B-63C4-309F-9634-929AB308E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1891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C6C39180-C29A-2998-96D5-127C2389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5B08D9CA-F803-E0A6-98AC-3EA692A32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77386F05-9837-9C7B-CAF6-EA58A4DC6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5604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47EFD3EA-F38D-2A7A-DDF7-F3C114588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953A7DF6-324B-C6C2-E1E9-5E648E413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ABA230CE-B360-A7DE-C50D-63C816514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7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3C6E08B1-6927-0265-95A4-1BC1FA76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D32BA256-EC91-FF6B-02B4-092570D74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96B508D5-2DC5-6E9E-0631-665C17FE66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85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3F872D2-B9BB-12D3-0C74-A75E5F5B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428FE80F-DFC6-7B8E-DE30-2643C1F44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B4B1A67A-3398-08C9-C2CB-048C83A54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1815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750CD333-ECB6-84C3-D172-84639FA3B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D1473C67-F2CF-E461-2388-B4698F0935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8ED20BB5-6394-AC9A-5607-0DF69F0EB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7988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E04E5C57-97A7-861F-A339-8B8284158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BD5E4665-94DB-1BF7-EBE9-F9B2678CE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DA0E3FF3-93E2-D19C-24B9-ED04378F6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5556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5009EB0E-9614-6499-F541-9CD061A3E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940BAEEC-3266-D7FE-17E5-EDB91193F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58D73952-5334-2C61-841B-67735411D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9765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0A446355-FD81-F87A-5D0C-3BA6CA74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EF735D0D-520D-B1EA-E98A-C1CC4EFB03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8ED76C83-78BB-605C-3299-5B247E36E0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050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8DE3342B-8CA9-595B-BC31-C17D663D2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>
            <a:extLst>
              <a:ext uri="{FF2B5EF4-FFF2-40B4-BE49-F238E27FC236}">
                <a16:creationId xmlns:a16="http://schemas.microsoft.com/office/drawing/2014/main" id="{4B95250D-BD29-F405-E42B-CFA2BFB897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>
            <a:extLst>
              <a:ext uri="{FF2B5EF4-FFF2-40B4-BE49-F238E27FC236}">
                <a16:creationId xmlns:a16="http://schemas.microsoft.com/office/drawing/2014/main" id="{43D336EE-2C78-C4B5-56D5-8103A3439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590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8a29d3b26_3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8a29d3b26_3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sk Management Infographics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701408"/>
            <a:ext cx="41091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0025" y="3097692"/>
            <a:ext cx="4109100" cy="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25" y="409575"/>
            <a:ext cx="82296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jpeg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eg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eg"/><Relationship Id="rId4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jpeg"/><Relationship Id="rId4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eg"/><Relationship Id="rId4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jpeg"/><Relationship Id="rId4" Type="http://schemas.openxmlformats.org/officeDocument/2006/relationships/image" Target="../media/image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9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59.png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jpeg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jpeg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eg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eg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17" y="712577"/>
            <a:ext cx="3019066" cy="9218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271803-D09C-CC6E-AAB3-A4F61D2B0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36" y="2635758"/>
            <a:ext cx="8781099" cy="1479042"/>
          </a:xfrm>
          <a:pattFill prst="trellis">
            <a:fgClr>
              <a:schemeClr val="bg1"/>
            </a:fgClr>
            <a:bgClr>
              <a:schemeClr val="bg1"/>
            </a:bgClr>
          </a:patt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txBody>
          <a:bodyPr/>
          <a:lstStyle/>
          <a:p>
            <a:pPr algn="ctr" rtl="1"/>
            <a:br>
              <a:rPr lang="ar-SA" b="1" dirty="0">
                <a:solidFill>
                  <a:srgbClr val="00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</a:br>
            <a:r>
              <a:rPr lang="en-US" b="1" dirty="0">
                <a:solidFill>
                  <a:srgbClr val="000000"/>
                </a:solidFill>
                <a:effectLst>
                  <a:glow>
                    <a:schemeClr val="accent1">
                      <a:alpha val="33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stA="0" endPos="65000" dist="50800" dir="5400000" sy="-100000" algn="bl" rotWithShape="0"/>
                </a:effectLst>
                <a:latin typeface="Helvetica" pitchFamily="2" charset="0"/>
              </a:rPr>
              <a:t>Accounts Payable Operations and Reporting in Oracle ERP</a:t>
            </a:r>
            <a:br>
              <a:rPr lang="en-US" dirty="0">
                <a:solidFill>
                  <a:srgbClr val="00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</a:br>
            <a:endParaRPr lang="en-EG" dirty="0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17" y="293687"/>
            <a:ext cx="2407973" cy="1819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464BBF5A-8B90-B7B0-FAB4-CF62175AE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71" y="216248"/>
            <a:ext cx="1268945" cy="38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D4928D-B487-E54A-6F20-9D2EACFC8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84" y="124283"/>
            <a:ext cx="1268944" cy="9588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42322FE-8C2F-1549-AD47-73214405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098" y="92337"/>
            <a:ext cx="5594347" cy="13722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Nile For Furniture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Ended 2017</a:t>
            </a:r>
            <a:endParaRPr lang="en-E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6950C1F-C932-0058-671F-E3C1A87B5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178045"/>
              </p:ext>
            </p:extLst>
          </p:nvPr>
        </p:nvGraphicFramePr>
        <p:xfrm>
          <a:off x="914400" y="1482448"/>
          <a:ext cx="7589520" cy="353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65861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D6B20AF7-F0C9-535C-4727-F6F6EF76A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E28B8D7A-1B9C-3EDB-69EE-2E2FF7647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771" y="351844"/>
            <a:ext cx="5981929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Arial"/>
              </a:rPr>
              <a:t>3.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Arial"/>
              </a:rPr>
              <a:t>Reconciliation with General Ledger</a:t>
            </a:r>
            <a:endParaRPr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DA66AF93-CFC0-F6E4-3C60-97235E3D2B70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F9304871-E2D7-30FE-8A2B-8217AF1E5C34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F291EE2A-EC1A-30C9-35CD-A0AACEC83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CA9B3-29C0-CCD8-3A06-0EB7F10FE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EC33FD-8B8D-D923-BD98-A6A20ADB37AC}"/>
              </a:ext>
            </a:extLst>
          </p:cNvPr>
          <p:cNvSpPr txBox="1"/>
          <p:nvPr/>
        </p:nvSpPr>
        <p:spPr>
          <a:xfrm>
            <a:off x="281959" y="1213000"/>
            <a:ext cx="4885258" cy="393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 algn="ctr">
              <a:lnSpc>
                <a:spcPct val="150000"/>
              </a:lnSpc>
            </a:pPr>
            <a:r>
              <a:rPr lang="en-US" b="1" dirty="0"/>
              <a:t>(Reconcile the Accounts Payable sub-ledger with the General Ledger.)</a:t>
            </a:r>
            <a:endParaRPr lang="en-US" dirty="0"/>
          </a:p>
          <a:p>
            <a:pPr marL="342900" lvl="5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Ensure that payment for invoices have been done.</a:t>
            </a:r>
          </a:p>
          <a:p>
            <a:pPr marL="342900" lvl="5" indent="-1174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Cash Management Responsibility  Bank Statement  Choose: Manual Clear , Clear Cash  Then select Account Payable.</a:t>
            </a:r>
          </a:p>
          <a:p>
            <a:pPr marL="342900" lvl="5" indent="-1174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Write Account Number  Select Date For Payment  Available.</a:t>
            </a:r>
          </a:p>
          <a:p>
            <a:pPr marL="342900" lvl="5" indent="-1174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71463" lvl="5" indent="-271463"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2.   Return to Account Payable Responsibility  Payment  Entry Payment  Search By Document No. 1  Create Account  Final Post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0D9D2-8746-09FC-ABD1-AB6532889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128480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59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30564CAA-A0F4-6BFA-0325-7F3B039F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38CA7FA5-A945-DDF6-37D4-DFA90C84A437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FC497570-12FA-ACA1-04F8-6E3AB942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B08DCA-E9A0-6422-2F18-D603A7E54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94EC2B-04B1-7D06-85D1-99247668E8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764" b="6864"/>
          <a:stretch/>
        </p:blipFill>
        <p:spPr>
          <a:xfrm>
            <a:off x="0" y="908778"/>
            <a:ext cx="9144000" cy="423472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042CDEE-986C-7F4A-45AA-4AB2AECC3A27}"/>
              </a:ext>
            </a:extLst>
          </p:cNvPr>
          <p:cNvSpPr/>
          <p:nvPr/>
        </p:nvSpPr>
        <p:spPr>
          <a:xfrm>
            <a:off x="2555822" y="2465882"/>
            <a:ext cx="936886" cy="502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AF7345-709B-6A7D-800A-C976A7C4C84C}"/>
              </a:ext>
            </a:extLst>
          </p:cNvPr>
          <p:cNvSpPr/>
          <p:nvPr/>
        </p:nvSpPr>
        <p:spPr>
          <a:xfrm>
            <a:off x="3785016" y="1311639"/>
            <a:ext cx="876925" cy="629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B663390-3DDA-5480-35B8-791E79E1D729}"/>
              </a:ext>
            </a:extLst>
          </p:cNvPr>
          <p:cNvSpPr/>
          <p:nvPr/>
        </p:nvSpPr>
        <p:spPr>
          <a:xfrm>
            <a:off x="6310859" y="2344087"/>
            <a:ext cx="1401580" cy="713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C0FF94-627F-E840-FF04-8FB14205EBFA}"/>
              </a:ext>
            </a:extLst>
          </p:cNvPr>
          <p:cNvSpPr/>
          <p:nvPr/>
        </p:nvSpPr>
        <p:spPr>
          <a:xfrm>
            <a:off x="7532558" y="4601980"/>
            <a:ext cx="1401580" cy="447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BCFE9171-78B7-17CB-133B-A5BD0B8B3113}"/>
              </a:ext>
            </a:extLst>
          </p:cNvPr>
          <p:cNvSpPr txBox="1">
            <a:spLocks/>
          </p:cNvSpPr>
          <p:nvPr/>
        </p:nvSpPr>
        <p:spPr>
          <a:xfrm>
            <a:off x="1422820" y="280141"/>
            <a:ext cx="6116918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2800"/>
              <a:buFont typeface="Fira Sans Extra Condensed Medium"/>
              <a:buNone/>
              <a:defRPr sz="2800" b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Fira Sans Extra Condensed Medium"/>
              </a:defRPr>
            </a:lvl1pPr>
            <a:lvl2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dirty="0"/>
              <a:t>Reconcile AP with General Ledger</a:t>
            </a:r>
          </a:p>
        </p:txBody>
      </p:sp>
    </p:spTree>
    <p:extLst>
      <p:ext uri="{BB962C8B-B14F-4D97-AF65-F5344CB8AC3E}">
        <p14:creationId xmlns:p14="http://schemas.microsoft.com/office/powerpoint/2010/main" val="1612586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0FDF670F-542C-24EA-1313-86C58AF9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4B005BC1-3D6F-7B98-1B18-965FA76E728D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50937018-5E9C-6E58-F090-C4D2CE504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B9DE6-34B1-5731-2C58-0E205992B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06D8376-1605-9AD7-EEDD-07812DC5FB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67" t="10035" r="7295" b="8176"/>
          <a:stretch/>
        </p:blipFill>
        <p:spPr>
          <a:xfrm>
            <a:off x="0" y="935154"/>
            <a:ext cx="9144000" cy="4204741"/>
          </a:xfrm>
          <a:prstGeom prst="rect">
            <a:avLst/>
          </a:prstGeom>
        </p:spPr>
      </p:pic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46F3F42E-149E-96BF-8646-26DAD32A47F7}"/>
              </a:ext>
            </a:extLst>
          </p:cNvPr>
          <p:cNvSpPr txBox="1">
            <a:spLocks/>
          </p:cNvSpPr>
          <p:nvPr/>
        </p:nvSpPr>
        <p:spPr>
          <a:xfrm>
            <a:off x="1422820" y="280141"/>
            <a:ext cx="6116918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2800"/>
              <a:buFont typeface="Fira Sans Extra Condensed Medium"/>
              <a:buNone/>
              <a:defRPr sz="2800" b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defRPr>
            </a:lvl1pPr>
            <a:lvl2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Reconcile AP with General Ledger</a:t>
            </a:r>
          </a:p>
        </p:txBody>
      </p:sp>
    </p:spTree>
    <p:extLst>
      <p:ext uri="{BB962C8B-B14F-4D97-AF65-F5344CB8AC3E}">
        <p14:creationId xmlns:p14="http://schemas.microsoft.com/office/powerpoint/2010/main" val="3736883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7D001F4F-A8C3-7C01-613C-A70E5879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C5CAD16F-D932-92C1-5F73-46D51910D6C3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6E19AB67-1D40-C9D7-174C-0B503A53B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B56426-A386-1941-0C7B-2F3A3DB3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DB6E7FF1-D4B8-D41F-9CF7-7A9496B9CE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241" r="14180" b="10387"/>
          <a:stretch/>
        </p:blipFill>
        <p:spPr>
          <a:xfrm>
            <a:off x="0" y="908778"/>
            <a:ext cx="9072169" cy="42347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CEDAB13-3262-1B27-0C5B-28BE7086541D}"/>
              </a:ext>
            </a:extLst>
          </p:cNvPr>
          <p:cNvSpPr/>
          <p:nvPr/>
        </p:nvSpPr>
        <p:spPr>
          <a:xfrm>
            <a:off x="5831174" y="4543904"/>
            <a:ext cx="1499016" cy="237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603AC0-8CFD-E45C-41A7-77F0A446C1BF}"/>
              </a:ext>
            </a:extLst>
          </p:cNvPr>
          <p:cNvSpPr/>
          <p:nvPr/>
        </p:nvSpPr>
        <p:spPr>
          <a:xfrm>
            <a:off x="71831" y="1439056"/>
            <a:ext cx="2731330" cy="532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9380F9D1-FA0E-898F-0D44-E4861F467B25}"/>
              </a:ext>
            </a:extLst>
          </p:cNvPr>
          <p:cNvSpPr txBox="1">
            <a:spLocks/>
          </p:cNvSpPr>
          <p:nvPr/>
        </p:nvSpPr>
        <p:spPr>
          <a:xfrm>
            <a:off x="1307403" y="211561"/>
            <a:ext cx="6529194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Arial"/>
              </a:rPr>
              <a:t>Reconcile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AP with General Ledger</a:t>
            </a:r>
          </a:p>
        </p:txBody>
      </p:sp>
    </p:spTree>
    <p:extLst>
      <p:ext uri="{BB962C8B-B14F-4D97-AF65-F5344CB8AC3E}">
        <p14:creationId xmlns:p14="http://schemas.microsoft.com/office/powerpoint/2010/main" val="1528804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4087500A-6A4B-A619-0D72-77D6CCF4D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DE366BF1-5EBE-D745-F043-01FEBFD08A7E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5C4B4E06-41C2-F528-079C-661A317C0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55EE95-0608-C61E-81BB-B25816D7D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D5248F-0FE5-E336-2788-DB14DAF110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657" r="2787" b="11238"/>
          <a:stretch/>
        </p:blipFill>
        <p:spPr>
          <a:xfrm>
            <a:off x="0" y="1163295"/>
            <a:ext cx="9072169" cy="39542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8B51873-AF43-F108-2CFB-25333CF49BC5}"/>
              </a:ext>
            </a:extLst>
          </p:cNvPr>
          <p:cNvSpPr/>
          <p:nvPr/>
        </p:nvSpPr>
        <p:spPr>
          <a:xfrm>
            <a:off x="5059180" y="3140439"/>
            <a:ext cx="1176728" cy="500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7E2590C1-70AC-7B79-0415-B85E61FCAAAE}"/>
              </a:ext>
            </a:extLst>
          </p:cNvPr>
          <p:cNvSpPr txBox="1">
            <a:spLocks/>
          </p:cNvSpPr>
          <p:nvPr/>
        </p:nvSpPr>
        <p:spPr>
          <a:xfrm>
            <a:off x="1476160" y="283528"/>
            <a:ext cx="6402920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5200"/>
              <a:buFont typeface="Fira Sans Extra Condensed Medium"/>
              <a:buNone/>
              <a:defRPr sz="3200" b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Reconcile AP with General Ledger</a:t>
            </a:r>
          </a:p>
        </p:txBody>
      </p:sp>
    </p:spTree>
    <p:extLst>
      <p:ext uri="{BB962C8B-B14F-4D97-AF65-F5344CB8AC3E}">
        <p14:creationId xmlns:p14="http://schemas.microsoft.com/office/powerpoint/2010/main" val="3535089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7413FBFD-8FF9-8859-D57F-E60949DD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276A37E8-2F23-2A84-DE85-5FAE1E2AEF03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33C24088-E9B7-627A-BBF8-50474CED6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370DC-E535-4E6F-2C37-5265D907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4F51A9A-3BF9-EFC4-6AF5-0749903C9C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6" t="6803" r="13067" b="9512"/>
          <a:stretch/>
        </p:blipFill>
        <p:spPr>
          <a:xfrm>
            <a:off x="74683" y="841323"/>
            <a:ext cx="9069317" cy="43021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C4C04A0-A3E5-86B3-0992-C902E4D502EB}"/>
              </a:ext>
            </a:extLst>
          </p:cNvPr>
          <p:cNvSpPr/>
          <p:nvPr/>
        </p:nvSpPr>
        <p:spPr>
          <a:xfrm>
            <a:off x="299803" y="4667003"/>
            <a:ext cx="2023672" cy="4764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AFAB7DD3-D8B4-8465-1A8B-3ADC5AFEE814}"/>
              </a:ext>
            </a:extLst>
          </p:cNvPr>
          <p:cNvSpPr txBox="1">
            <a:spLocks/>
          </p:cNvSpPr>
          <p:nvPr/>
        </p:nvSpPr>
        <p:spPr>
          <a:xfrm>
            <a:off x="1549094" y="151971"/>
            <a:ext cx="6402920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5200"/>
              <a:buFont typeface="Fira Sans Extra Condensed Medium"/>
              <a:buNone/>
              <a:defRPr sz="3200" b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Reconcile AP with General Ledger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034437-26B1-7460-2B1A-A0A81828DF4F}"/>
              </a:ext>
            </a:extLst>
          </p:cNvPr>
          <p:cNvSpPr/>
          <p:nvPr/>
        </p:nvSpPr>
        <p:spPr>
          <a:xfrm>
            <a:off x="6045104" y="4549515"/>
            <a:ext cx="1494634" cy="3138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68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EC7FA277-4085-941D-4266-EB29164E5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2BC048A5-804D-8ED0-477D-F3F9AA661233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1182FF5B-2A18-D1A4-101E-F9D282E05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898E5-EF80-5BDB-A160-A46204DD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DC8B57-1861-70DB-8CA6-26861D6A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85" t="10351" r="2787" b="8614"/>
          <a:stretch/>
        </p:blipFill>
        <p:spPr>
          <a:xfrm>
            <a:off x="8903" y="977490"/>
            <a:ext cx="9063266" cy="416601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9AD1EE4-FF20-870A-05C3-BA5DFFDF595A}"/>
              </a:ext>
            </a:extLst>
          </p:cNvPr>
          <p:cNvSpPr/>
          <p:nvPr/>
        </p:nvSpPr>
        <p:spPr>
          <a:xfrm>
            <a:off x="5126636" y="2404380"/>
            <a:ext cx="974361" cy="397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F63DE8-5360-1A60-82BA-CFB4E5182D1A}"/>
              </a:ext>
            </a:extLst>
          </p:cNvPr>
          <p:cNvSpPr/>
          <p:nvPr/>
        </p:nvSpPr>
        <p:spPr>
          <a:xfrm>
            <a:off x="5126636" y="4012231"/>
            <a:ext cx="846944" cy="307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39818727-E408-C3BA-671A-6CD0EFD9328A}"/>
              </a:ext>
            </a:extLst>
          </p:cNvPr>
          <p:cNvSpPr txBox="1">
            <a:spLocks/>
          </p:cNvSpPr>
          <p:nvPr/>
        </p:nvSpPr>
        <p:spPr>
          <a:xfrm>
            <a:off x="1422820" y="280141"/>
            <a:ext cx="6364820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5200"/>
              <a:buFont typeface="Fira Sans Extra Condensed Medium"/>
              <a:buNone/>
              <a:defRPr sz="3200" b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Reconcile AP with General Ledger</a:t>
            </a:r>
          </a:p>
        </p:txBody>
      </p:sp>
    </p:spTree>
    <p:extLst>
      <p:ext uri="{BB962C8B-B14F-4D97-AF65-F5344CB8AC3E}">
        <p14:creationId xmlns:p14="http://schemas.microsoft.com/office/powerpoint/2010/main" val="2450396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740ED0FE-81AA-40B5-305D-6318D720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AA73D880-A9F4-ED63-2409-F22CC41FA0A7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39166302-2CFD-FBD8-AD55-11BEE749A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9972A-8D0B-BF47-AF6B-546F71553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96353535-DD67-A710-2B4E-963E5E3E0294}"/>
              </a:ext>
            </a:extLst>
          </p:cNvPr>
          <p:cNvSpPr txBox="1">
            <a:spLocks/>
          </p:cNvSpPr>
          <p:nvPr/>
        </p:nvSpPr>
        <p:spPr>
          <a:xfrm>
            <a:off x="1422820" y="280141"/>
            <a:ext cx="6471500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5200"/>
              <a:buFont typeface="Fira Sans Extra Condensed Medium"/>
              <a:buNone/>
              <a:defRPr sz="3200" b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Reconcile AP with General Ledger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DB6D2-6EEC-8E54-CED1-3A85A198C7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928" r="33105" b="22193"/>
          <a:stretch/>
        </p:blipFill>
        <p:spPr>
          <a:xfrm>
            <a:off x="26810" y="809200"/>
            <a:ext cx="9117190" cy="423441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EE7658-4F68-FEBC-8304-CDA6EE98C090}"/>
              </a:ext>
            </a:extLst>
          </p:cNvPr>
          <p:cNvSpPr/>
          <p:nvPr/>
        </p:nvSpPr>
        <p:spPr>
          <a:xfrm>
            <a:off x="2858449" y="2285627"/>
            <a:ext cx="974361" cy="397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D724FA-C868-4E89-B85F-EE10790D4C43}"/>
              </a:ext>
            </a:extLst>
          </p:cNvPr>
          <p:cNvSpPr/>
          <p:nvPr/>
        </p:nvSpPr>
        <p:spPr>
          <a:xfrm>
            <a:off x="5266613" y="2285627"/>
            <a:ext cx="974361" cy="397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35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ADE3F22F-D83F-062D-D4B4-229E732E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2F1E4C34-D4A0-EE81-5841-F2DB5590C953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80F6675A-B93A-6B9F-0554-32BD5C51C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0BED7-5833-C40E-A501-45CB5290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9D0BA480-DECD-3E4F-C607-85E5B04C7946}"/>
              </a:ext>
            </a:extLst>
          </p:cNvPr>
          <p:cNvSpPr txBox="1">
            <a:spLocks/>
          </p:cNvSpPr>
          <p:nvPr/>
        </p:nvSpPr>
        <p:spPr>
          <a:xfrm>
            <a:off x="1422820" y="280141"/>
            <a:ext cx="6402920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5200"/>
              <a:buFont typeface="Fira Sans Extra Condensed Medium"/>
              <a:buNone/>
              <a:defRPr sz="3200" b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Reconcile AP with General Ledger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E096E-E9F9-CE3B-E639-0CEF004694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235" r="22597" b="25195"/>
          <a:stretch/>
        </p:blipFill>
        <p:spPr>
          <a:xfrm>
            <a:off x="0" y="935154"/>
            <a:ext cx="9144000" cy="41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19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652BCEFA-02E2-4579-FB6E-FFDAB4AFF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61020096-E530-6267-D0BD-DA632958FC24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7F202DCF-DA36-C926-0252-082B3131D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5DDA1-780E-5CA4-1DA4-F8A599288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35649D-F622-CB9F-DA59-43C8ACE5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722" b="27723"/>
          <a:stretch/>
        </p:blipFill>
        <p:spPr>
          <a:xfrm>
            <a:off x="164892" y="935154"/>
            <a:ext cx="8784236" cy="4108462"/>
          </a:xfrm>
          <a:prstGeom prst="rect">
            <a:avLst/>
          </a:prstGeom>
        </p:spPr>
      </p:pic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DADE20BD-0D97-7448-260D-2A4B9F877006}"/>
              </a:ext>
            </a:extLst>
          </p:cNvPr>
          <p:cNvSpPr txBox="1">
            <a:spLocks/>
          </p:cNvSpPr>
          <p:nvPr/>
        </p:nvSpPr>
        <p:spPr>
          <a:xfrm>
            <a:off x="1975298" y="283528"/>
            <a:ext cx="5163423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Arial"/>
              </a:rPr>
              <a:t>AP</a:t>
            </a:r>
            <a:r>
              <a:rPr lang="en-US" sz="32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Period-End Close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A04E8-F3A1-8F32-ECE9-977ED0A5A7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390" t="43133" r="44156" b="33045"/>
          <a:stretch/>
        </p:blipFill>
        <p:spPr>
          <a:xfrm>
            <a:off x="4572000" y="3076394"/>
            <a:ext cx="2327564" cy="12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77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1F964E5A-7BDF-837E-075B-AE1706345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0B2BAD08-281C-380E-778A-E9E5018EE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7786" y="292968"/>
            <a:ext cx="6598895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1.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Manually create supplier invoice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76CF52D6-FAFC-A79D-595E-82904C497585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9C1A62A1-0504-B3E5-63B0-03B2E7F81AA5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B57C2BC6-E26F-22AD-884F-9345C1CEA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751284-5892-C2D1-CAE0-0A2418554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09AAA-9E15-3391-FAF3-6807444B4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577" y="875622"/>
            <a:ext cx="2016423" cy="1990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50BCF-CBB2-43D2-6BF2-340D44713C66}"/>
              </a:ext>
            </a:extLst>
          </p:cNvPr>
          <p:cNvSpPr txBox="1"/>
          <p:nvPr/>
        </p:nvSpPr>
        <p:spPr>
          <a:xfrm>
            <a:off x="106136" y="1395091"/>
            <a:ext cx="673405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(Create Supplier)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 entry. 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organization (supplier name  ,number).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book Shape create address (address line 1, address name ,registry ID) </a:t>
            </a:r>
          </a:p>
          <a:p>
            <a:pPr marL="444500" indent="-3175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site </a:t>
            </a:r>
          </a:p>
          <a:p>
            <a:pPr marL="444500" lvl="8" indent="-3175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purchasing and payment  </a:t>
            </a:r>
          </a:p>
          <a:p>
            <a:pPr marL="444500" lvl="8" indent="-3175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 with the operating unit (vision operations) .</a:t>
            </a:r>
          </a:p>
          <a:p>
            <a:pPr marL="342900" lvl="5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Apply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4890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3F4FC23F-3176-EE72-ECF3-B765903F4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C14E4823-99B6-52FF-211A-2BF2AA9257A4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ACC2A41-BABB-BB45-4DAA-783CAA638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656" y="3850895"/>
            <a:ext cx="3978918" cy="121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522B7-A584-FE1C-4922-C8D8FFDBF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5" y="188443"/>
            <a:ext cx="2209478" cy="16695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070C4C-FB44-6C2A-02D0-9B035D1CF8A1}"/>
              </a:ext>
            </a:extLst>
          </p:cNvPr>
          <p:cNvSpPr/>
          <p:nvPr/>
        </p:nvSpPr>
        <p:spPr>
          <a:xfrm>
            <a:off x="1806699" y="1964031"/>
            <a:ext cx="553060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7482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6B04F-E748-8D63-3389-3B024D1B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5" y="809200"/>
            <a:ext cx="9072169" cy="4334300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A855893D-8517-3B76-B1AB-D102BBA69F81}"/>
              </a:ext>
            </a:extLst>
          </p:cNvPr>
          <p:cNvSpPr txBox="1">
            <a:spLocks/>
          </p:cNvSpPr>
          <p:nvPr/>
        </p:nvSpPr>
        <p:spPr>
          <a:xfrm>
            <a:off x="366479" y="265673"/>
            <a:ext cx="82296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Suppliers for Al Nile for furniture</a:t>
            </a:r>
          </a:p>
        </p:txBody>
      </p:sp>
    </p:spTree>
    <p:extLst>
      <p:ext uri="{BB962C8B-B14F-4D97-AF65-F5344CB8AC3E}">
        <p14:creationId xmlns:p14="http://schemas.microsoft.com/office/powerpoint/2010/main" val="582088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4DB9AB69-C47B-00F3-949A-CAA8BF36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6D0753B1-3302-6422-61E7-F7F875B55494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FE1660A6-ABA3-96BE-5349-5DA2C4278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D7DAD-1411-157C-6D65-A37B7AE8F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8FE3BD-2EA7-6A99-0957-E02215852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809200"/>
            <a:ext cx="9072169" cy="4334300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E42F187A-039E-0C7E-023C-347AA0E78A69}"/>
              </a:ext>
            </a:extLst>
          </p:cNvPr>
          <p:cNvSpPr txBox="1">
            <a:spLocks/>
          </p:cNvSpPr>
          <p:nvPr/>
        </p:nvSpPr>
        <p:spPr>
          <a:xfrm>
            <a:off x="366479" y="265673"/>
            <a:ext cx="82296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Suppliers for Al Nile for furniture</a:t>
            </a:r>
          </a:p>
        </p:txBody>
      </p:sp>
    </p:spTree>
    <p:extLst>
      <p:ext uri="{BB962C8B-B14F-4D97-AF65-F5344CB8AC3E}">
        <p14:creationId xmlns:p14="http://schemas.microsoft.com/office/powerpoint/2010/main" val="2272358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50A9F9-F47A-91B4-5B79-B7D62C3E7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809200"/>
            <a:ext cx="9072169" cy="4334300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F0A4F0C2-5785-0AE3-8F01-CF05A5D292D6}"/>
              </a:ext>
            </a:extLst>
          </p:cNvPr>
          <p:cNvSpPr txBox="1">
            <a:spLocks/>
          </p:cNvSpPr>
          <p:nvPr/>
        </p:nvSpPr>
        <p:spPr>
          <a:xfrm>
            <a:off x="366479" y="265673"/>
            <a:ext cx="82296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Suppliers for Al Nile for furniture</a:t>
            </a:r>
          </a:p>
        </p:txBody>
      </p:sp>
    </p:spTree>
    <p:extLst>
      <p:ext uri="{BB962C8B-B14F-4D97-AF65-F5344CB8AC3E}">
        <p14:creationId xmlns:p14="http://schemas.microsoft.com/office/powerpoint/2010/main" val="3351972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A78BA-3DEA-B7C4-AC40-DBD58F038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9200"/>
            <a:ext cx="9144000" cy="4371975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A96FB8ED-55FB-B59A-B35E-F91CCC9D0C56}"/>
              </a:ext>
            </a:extLst>
          </p:cNvPr>
          <p:cNvSpPr txBox="1">
            <a:spLocks/>
          </p:cNvSpPr>
          <p:nvPr/>
        </p:nvSpPr>
        <p:spPr>
          <a:xfrm>
            <a:off x="1303940" y="265673"/>
            <a:ext cx="653612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Suppliers’ detailed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848236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E11755CD-B40E-019B-D653-17ADA9FCE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4F813DE4-A601-2E12-F308-56760FBB6F51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825621FA-BFD4-1EE4-6218-43E55CFF6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C8D3D-B97C-3146-0024-DE2632D74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668213-808F-0673-2DAB-C07E47528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5" y="809200"/>
            <a:ext cx="9072169" cy="4334300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D61F764D-D326-AD13-CF0E-A4F073210880}"/>
              </a:ext>
            </a:extLst>
          </p:cNvPr>
          <p:cNvSpPr txBox="1">
            <a:spLocks/>
          </p:cNvSpPr>
          <p:nvPr/>
        </p:nvSpPr>
        <p:spPr>
          <a:xfrm>
            <a:off x="1225530" y="272323"/>
            <a:ext cx="6692938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Suppliers’ detailed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867426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269CAF74-60AA-660C-3227-2A595108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ECA03440-7A11-17C4-ACBA-5A43E6B504C7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01E8EA6D-8698-1846-A6C1-18699DE47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6021E-530C-255A-9736-87658AB6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A72344-58E4-9799-7E83-5BC788F70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9200"/>
            <a:ext cx="9144000" cy="4334300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1C6998A3-1ABD-6F05-FCBF-682C3AE02404}"/>
              </a:ext>
            </a:extLst>
          </p:cNvPr>
          <p:cNvSpPr txBox="1">
            <a:spLocks/>
          </p:cNvSpPr>
          <p:nvPr/>
        </p:nvSpPr>
        <p:spPr>
          <a:xfrm>
            <a:off x="1424193" y="265673"/>
            <a:ext cx="6295614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Suppliers’ detailed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976903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983BB438-E71B-05A9-46D4-C67B8E05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626D5ED5-3C31-5720-CDE0-E7EE7746FF67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551720F4-379D-FA5D-B598-C61A52191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D2693-5EA5-38B3-0016-8F8F31E8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0F8EDC-36A3-33E9-6BE7-2D6A1EBDF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9200"/>
            <a:ext cx="9144000" cy="4371975"/>
          </a:xfrm>
          <a:prstGeom prst="rect">
            <a:avLst/>
          </a:prstGeom>
        </p:spPr>
      </p:pic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D54CD374-C98F-C5DE-7B14-0D30C2E3B11A}"/>
              </a:ext>
            </a:extLst>
          </p:cNvPr>
          <p:cNvSpPr txBox="1">
            <a:spLocks/>
          </p:cNvSpPr>
          <p:nvPr/>
        </p:nvSpPr>
        <p:spPr>
          <a:xfrm>
            <a:off x="1424193" y="265673"/>
            <a:ext cx="6295614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Suppliers’ detailed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832760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B0525C4A-795A-5555-82D6-9E09E4850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A8708FB5-B8FB-5027-2BFC-82B9E52DE804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7447CC16-DE62-3A2F-4005-1825ED7E7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54098-DB68-8FFD-8A18-C347E65C1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0D1FD-2903-8C74-9CDE-C6D46618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5" y="809200"/>
            <a:ext cx="9072169" cy="4334300"/>
          </a:xfrm>
          <a:prstGeom prst="rect">
            <a:avLst/>
          </a:prstGeom>
        </p:spPr>
      </p:pic>
      <p:sp>
        <p:nvSpPr>
          <p:cNvPr id="8" name="Google Shape;90;p17">
            <a:extLst>
              <a:ext uri="{FF2B5EF4-FFF2-40B4-BE49-F238E27FC236}">
                <a16:creationId xmlns:a16="http://schemas.microsoft.com/office/drawing/2014/main" id="{90C537DD-B014-BFE0-96F3-50913B1721E8}"/>
              </a:ext>
            </a:extLst>
          </p:cNvPr>
          <p:cNvSpPr txBox="1">
            <a:spLocks/>
          </p:cNvSpPr>
          <p:nvPr/>
        </p:nvSpPr>
        <p:spPr>
          <a:xfrm>
            <a:off x="1010544" y="257558"/>
            <a:ext cx="6643921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existing Suppliers’ Information</a:t>
            </a:r>
          </a:p>
        </p:txBody>
      </p:sp>
    </p:spTree>
    <p:extLst>
      <p:ext uri="{BB962C8B-B14F-4D97-AF65-F5344CB8AC3E}">
        <p14:creationId xmlns:p14="http://schemas.microsoft.com/office/powerpoint/2010/main" val="2619616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29" y="474234"/>
            <a:ext cx="3019066" cy="92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08" y="203909"/>
            <a:ext cx="2069403" cy="156369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2FFD0A-BA12-4BEC-85FE-F08334061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317" y="1938852"/>
            <a:ext cx="3676130" cy="275656"/>
          </a:xfrm>
        </p:spPr>
        <p:txBody>
          <a:bodyPr/>
          <a:lstStyle/>
          <a:p>
            <a:pPr lvl="0">
              <a:lnSpc>
                <a:spcPct val="107000"/>
              </a:lnSpc>
            </a:pPr>
            <a:b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br>
              <a:rPr lang="en-EG" sz="3200" dirty="0"/>
            </a:br>
            <a:b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EG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EG" sz="32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677B6A5-EEF5-6A90-4212-F395DD743C67}"/>
              </a:ext>
            </a:extLst>
          </p:cNvPr>
          <p:cNvSpPr txBox="1">
            <a:spLocks/>
          </p:cNvSpPr>
          <p:nvPr/>
        </p:nvSpPr>
        <p:spPr>
          <a:xfrm>
            <a:off x="262317" y="2286000"/>
            <a:ext cx="4596626" cy="275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Nour Mohamed Shafiq Habib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Salma Ezz El-din Mostafa Kamal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Omnia Magdy Mahmoud Kandil</a:t>
            </a:r>
            <a:endParaRPr lang="en-E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Salma Mohamad Abd EL-Aziz</a:t>
            </a:r>
            <a:endParaRPr lang="en-EG" sz="4400" dirty="0"/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Amany Essam El-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deen</a:t>
            </a:r>
            <a:endParaRPr lang="en-E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Alaa Adel Yassin Ali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BB1227F7-C509-A3B1-9180-8A214F0CDC6D}"/>
              </a:ext>
            </a:extLst>
          </p:cNvPr>
          <p:cNvSpPr txBox="1">
            <a:spLocks/>
          </p:cNvSpPr>
          <p:nvPr/>
        </p:nvSpPr>
        <p:spPr>
          <a:xfrm>
            <a:off x="5013516" y="3528084"/>
            <a:ext cx="3984574" cy="2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07000"/>
              </a:lnSpc>
            </a:pPr>
            <a:endParaRPr lang="en-EG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EG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b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ENG: Ahmed Maged</a:t>
            </a:r>
            <a:br>
              <a:rPr lang="en-EG" sz="3200" dirty="0"/>
            </a:br>
            <a:br>
              <a:rPr lang="en-US" sz="32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EG" sz="32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EG" sz="32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13031FB9-9FCD-DF83-05B0-551A7F559831}"/>
              </a:ext>
            </a:extLst>
          </p:cNvPr>
          <p:cNvSpPr txBox="1">
            <a:spLocks/>
          </p:cNvSpPr>
          <p:nvPr/>
        </p:nvSpPr>
        <p:spPr>
          <a:xfrm>
            <a:off x="5013516" y="2989338"/>
            <a:ext cx="3676130" cy="27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07000"/>
              </a:lnSpc>
            </a:pPr>
            <a:b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EG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By:</a:t>
            </a:r>
            <a:br>
              <a:rPr lang="en-EG" sz="3200" dirty="0"/>
            </a:br>
            <a:br>
              <a:rPr lang="en-US" sz="32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EG" sz="32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EG" sz="3200" dirty="0"/>
          </a:p>
        </p:txBody>
      </p:sp>
    </p:spTree>
    <p:extLst>
      <p:ext uri="{BB962C8B-B14F-4D97-AF65-F5344CB8AC3E}">
        <p14:creationId xmlns:p14="http://schemas.microsoft.com/office/powerpoint/2010/main" val="2786076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FBDCA50B-29DD-7B65-D30C-8135AC6D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3D90BF14-1718-E9C7-92A6-323EB1AF0960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1C6FDF28-B90F-D838-5D49-158D7E05D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F456B-4979-E97F-C2A7-2D87D6985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CDCEA3-9806-5FCA-4F7C-F1CF272BA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9200"/>
            <a:ext cx="9144000" cy="4334300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E83D31E4-29AB-8FD8-6E9B-580FC18B6570}"/>
              </a:ext>
            </a:extLst>
          </p:cNvPr>
          <p:cNvSpPr txBox="1">
            <a:spLocks/>
          </p:cNvSpPr>
          <p:nvPr/>
        </p:nvSpPr>
        <p:spPr>
          <a:xfrm>
            <a:off x="1189147" y="250124"/>
            <a:ext cx="6762867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existing Suppliers’ Information</a:t>
            </a:r>
          </a:p>
        </p:txBody>
      </p:sp>
    </p:spTree>
    <p:extLst>
      <p:ext uri="{BB962C8B-B14F-4D97-AF65-F5344CB8AC3E}">
        <p14:creationId xmlns:p14="http://schemas.microsoft.com/office/powerpoint/2010/main" val="4255208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5B6123BA-E6BD-9153-3EE9-51042BF0C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0217FC3F-5D62-EDD4-062B-AAC2414A93AB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33ED326E-3506-B7C2-5303-EA8C7D866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363FDC-D280-897A-841F-CC06A8641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F0F58-FC80-0786-3256-495CE8DFC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771525"/>
            <a:ext cx="9248503" cy="4371975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AF7ACAE6-D5A8-94BC-D624-067BDB170589}"/>
              </a:ext>
            </a:extLst>
          </p:cNvPr>
          <p:cNvSpPr txBox="1">
            <a:spLocks/>
          </p:cNvSpPr>
          <p:nvPr/>
        </p:nvSpPr>
        <p:spPr>
          <a:xfrm>
            <a:off x="1332026" y="246835"/>
            <a:ext cx="6584448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existing Suppliers’ Information</a:t>
            </a:r>
          </a:p>
        </p:txBody>
      </p:sp>
    </p:spTree>
    <p:extLst>
      <p:ext uri="{BB962C8B-B14F-4D97-AF65-F5344CB8AC3E}">
        <p14:creationId xmlns:p14="http://schemas.microsoft.com/office/powerpoint/2010/main" val="653457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905525F6-2B97-5CBD-D653-D19BBC631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>
            <a:extLst>
              <a:ext uri="{FF2B5EF4-FFF2-40B4-BE49-F238E27FC236}">
                <a16:creationId xmlns:a16="http://schemas.microsoft.com/office/drawing/2014/main" id="{95B74ED0-D629-D325-A247-EA40F11D0568}"/>
              </a:ext>
            </a:extLst>
          </p:cNvPr>
          <p:cNvSpPr/>
          <p:nvPr/>
        </p:nvSpPr>
        <p:spPr>
          <a:xfrm>
            <a:off x="5066430" y="514634"/>
            <a:ext cx="2726803" cy="2751101"/>
          </a:xfrm>
          <a:custGeom>
            <a:avLst/>
            <a:gdLst/>
            <a:ahLst/>
            <a:cxnLst/>
            <a:rect l="l" t="t" r="r" b="b"/>
            <a:pathLst>
              <a:path w="77433" h="78123" extrusionOk="0">
                <a:moveTo>
                  <a:pt x="38716" y="1"/>
                </a:moveTo>
                <a:cubicBezTo>
                  <a:pt x="17339" y="1"/>
                  <a:pt x="0" y="17477"/>
                  <a:pt x="0" y="39052"/>
                </a:cubicBezTo>
                <a:cubicBezTo>
                  <a:pt x="0" y="60626"/>
                  <a:pt x="17339" y="78122"/>
                  <a:pt x="38716" y="78122"/>
                </a:cubicBezTo>
                <a:cubicBezTo>
                  <a:pt x="60114" y="78122"/>
                  <a:pt x="77432" y="60626"/>
                  <a:pt x="77432" y="39052"/>
                </a:cubicBezTo>
                <a:cubicBezTo>
                  <a:pt x="77432" y="17477"/>
                  <a:pt x="60114" y="1"/>
                  <a:pt x="38716" y="1"/>
                </a:cubicBezTo>
                <a:close/>
              </a:path>
            </a:pathLst>
          </a:custGeom>
          <a:solidFill>
            <a:srgbClr val="E0E0E0">
              <a:alpha val="5000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>
            <a:extLst>
              <a:ext uri="{FF2B5EF4-FFF2-40B4-BE49-F238E27FC236}">
                <a16:creationId xmlns:a16="http://schemas.microsoft.com/office/drawing/2014/main" id="{8462C591-5004-BA24-6EC3-1432C91071F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5584" y="2143116"/>
            <a:ext cx="4981485" cy="23909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br>
              <a:rPr lang="e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 invoice &amp; Billing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58;p15">
            <a:extLst>
              <a:ext uri="{FF2B5EF4-FFF2-40B4-BE49-F238E27FC236}">
                <a16:creationId xmlns:a16="http://schemas.microsoft.com/office/drawing/2014/main" id="{8A6D474F-BB4E-AB6C-4895-E39054D6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00225" y="1071900"/>
            <a:ext cx="3047700" cy="16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dirty="0">
                <a:solidFill>
                  <a:schemeClr val="accent4"/>
                </a:solidFill>
              </a:rPr>
              <a:t>AP</a:t>
            </a:r>
            <a:r>
              <a:rPr lang="en" sz="11300" dirty="0">
                <a:solidFill>
                  <a:schemeClr val="accent6"/>
                </a:solidFill>
              </a:rPr>
              <a:t> </a:t>
            </a:r>
            <a:endParaRPr sz="11300" dirty="0">
              <a:solidFill>
                <a:schemeClr val="accent6"/>
              </a:solidFill>
            </a:endParaRPr>
          </a:p>
        </p:txBody>
      </p:sp>
      <p:sp>
        <p:nvSpPr>
          <p:cNvPr id="59" name="Google Shape;59;p15">
            <a:extLst>
              <a:ext uri="{FF2B5EF4-FFF2-40B4-BE49-F238E27FC236}">
                <a16:creationId xmlns:a16="http://schemas.microsoft.com/office/drawing/2014/main" id="{6E28AA96-6F31-7BE9-8441-F3C0F44D721B}"/>
              </a:ext>
            </a:extLst>
          </p:cNvPr>
          <p:cNvSpPr/>
          <p:nvPr/>
        </p:nvSpPr>
        <p:spPr>
          <a:xfrm>
            <a:off x="4804864" y="4334230"/>
            <a:ext cx="3249957" cy="399690"/>
          </a:xfrm>
          <a:custGeom>
            <a:avLst/>
            <a:gdLst/>
            <a:ahLst/>
            <a:cxnLst/>
            <a:rect l="l" t="t" r="r" b="b"/>
            <a:pathLst>
              <a:path w="92289" h="11350" extrusionOk="0">
                <a:moveTo>
                  <a:pt x="46144" y="1"/>
                </a:moveTo>
                <a:cubicBezTo>
                  <a:pt x="20649" y="1"/>
                  <a:pt x="0" y="2542"/>
                  <a:pt x="0" y="5675"/>
                </a:cubicBezTo>
                <a:cubicBezTo>
                  <a:pt x="0" y="8808"/>
                  <a:pt x="20649" y="11349"/>
                  <a:pt x="46144" y="11349"/>
                </a:cubicBezTo>
                <a:cubicBezTo>
                  <a:pt x="71640" y="11349"/>
                  <a:pt x="92288" y="8808"/>
                  <a:pt x="92288" y="5675"/>
                </a:cubicBezTo>
                <a:cubicBezTo>
                  <a:pt x="92288" y="2542"/>
                  <a:pt x="71640" y="1"/>
                  <a:pt x="4614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>
            <a:extLst>
              <a:ext uri="{FF2B5EF4-FFF2-40B4-BE49-F238E27FC236}">
                <a16:creationId xmlns:a16="http://schemas.microsoft.com/office/drawing/2014/main" id="{7D29DF8D-E2CA-6FEF-3C0F-252446B670E8}"/>
              </a:ext>
            </a:extLst>
          </p:cNvPr>
          <p:cNvSpPr/>
          <p:nvPr/>
        </p:nvSpPr>
        <p:spPr>
          <a:xfrm>
            <a:off x="7489997" y="2514951"/>
            <a:ext cx="1414058" cy="1068564"/>
          </a:xfrm>
          <a:custGeom>
            <a:avLst/>
            <a:gdLst/>
            <a:ahLst/>
            <a:cxnLst/>
            <a:rect l="l" t="t" r="r" b="b"/>
            <a:pathLst>
              <a:path w="40155" h="30344" extrusionOk="0">
                <a:moveTo>
                  <a:pt x="5241" y="1"/>
                </a:moveTo>
                <a:lnTo>
                  <a:pt x="0" y="8513"/>
                </a:lnTo>
                <a:lnTo>
                  <a:pt x="34914" y="30343"/>
                </a:lnTo>
                <a:lnTo>
                  <a:pt x="40155" y="21832"/>
                </a:lnTo>
                <a:lnTo>
                  <a:pt x="5241" y="1"/>
                </a:lnTo>
                <a:close/>
              </a:path>
            </a:pathLst>
          </a:custGeom>
          <a:solidFill>
            <a:srgbClr val="377F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>
            <a:extLst>
              <a:ext uri="{FF2B5EF4-FFF2-40B4-BE49-F238E27FC236}">
                <a16:creationId xmlns:a16="http://schemas.microsoft.com/office/drawing/2014/main" id="{C317C46E-03B2-0B7E-6265-260F0EDE3770}"/>
              </a:ext>
            </a:extLst>
          </p:cNvPr>
          <p:cNvSpPr/>
          <p:nvPr/>
        </p:nvSpPr>
        <p:spPr>
          <a:xfrm>
            <a:off x="7508731" y="2526079"/>
            <a:ext cx="721626" cy="336550"/>
          </a:xfrm>
          <a:custGeom>
            <a:avLst/>
            <a:gdLst/>
            <a:ahLst/>
            <a:cxnLst/>
            <a:rect l="l" t="t" r="r" b="b"/>
            <a:pathLst>
              <a:path w="20492" h="9557" extrusionOk="0">
                <a:moveTo>
                  <a:pt x="5222" y="0"/>
                </a:moveTo>
                <a:cubicBezTo>
                  <a:pt x="5222" y="0"/>
                  <a:pt x="2778" y="5064"/>
                  <a:pt x="0" y="8512"/>
                </a:cubicBezTo>
                <a:lnTo>
                  <a:pt x="20491" y="9556"/>
                </a:lnTo>
                <a:lnTo>
                  <a:pt x="5222" y="0"/>
                </a:lnTo>
                <a:close/>
              </a:path>
            </a:pathLst>
          </a:custGeom>
          <a:solidFill>
            <a:srgbClr val="256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>
            <a:extLst>
              <a:ext uri="{FF2B5EF4-FFF2-40B4-BE49-F238E27FC236}">
                <a16:creationId xmlns:a16="http://schemas.microsoft.com/office/drawing/2014/main" id="{5A311241-B675-A01D-1540-D44EE9F0C079}"/>
              </a:ext>
            </a:extLst>
          </p:cNvPr>
          <p:cNvSpPr/>
          <p:nvPr/>
        </p:nvSpPr>
        <p:spPr>
          <a:xfrm>
            <a:off x="8411203" y="3069641"/>
            <a:ext cx="1658310" cy="1258831"/>
          </a:xfrm>
          <a:custGeom>
            <a:avLst/>
            <a:gdLst/>
            <a:ahLst/>
            <a:cxnLst/>
            <a:rect l="l" t="t" r="r" b="b"/>
            <a:pathLst>
              <a:path w="47091" h="35747" extrusionOk="0">
                <a:moveTo>
                  <a:pt x="7725" y="0"/>
                </a:moveTo>
                <a:cubicBezTo>
                  <a:pt x="7443" y="0"/>
                  <a:pt x="7167" y="144"/>
                  <a:pt x="7015" y="411"/>
                </a:cubicBezTo>
                <a:lnTo>
                  <a:pt x="237" y="11405"/>
                </a:lnTo>
                <a:cubicBezTo>
                  <a:pt x="1" y="11799"/>
                  <a:pt x="119" y="12331"/>
                  <a:pt x="513" y="12587"/>
                </a:cubicBezTo>
                <a:lnTo>
                  <a:pt x="36313" y="34970"/>
                </a:lnTo>
                <a:cubicBezTo>
                  <a:pt x="37150" y="35495"/>
                  <a:pt x="38084" y="35747"/>
                  <a:pt x="39008" y="35747"/>
                </a:cubicBezTo>
                <a:cubicBezTo>
                  <a:pt x="40715" y="35747"/>
                  <a:pt x="42388" y="34888"/>
                  <a:pt x="43347" y="33315"/>
                </a:cubicBezTo>
                <a:lnTo>
                  <a:pt x="45613" y="29630"/>
                </a:lnTo>
                <a:cubicBezTo>
                  <a:pt x="47091" y="27207"/>
                  <a:pt x="46362" y="24035"/>
                  <a:pt x="43958" y="22518"/>
                </a:cubicBezTo>
                <a:lnTo>
                  <a:pt x="8178" y="135"/>
                </a:lnTo>
                <a:cubicBezTo>
                  <a:pt x="8037" y="44"/>
                  <a:pt x="7880" y="0"/>
                  <a:pt x="7725" y="0"/>
                </a:cubicBezTo>
                <a:close/>
              </a:path>
            </a:pathLst>
          </a:custGeom>
          <a:solidFill>
            <a:srgbClr val="0A4D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>
            <a:extLst>
              <a:ext uri="{FF2B5EF4-FFF2-40B4-BE49-F238E27FC236}">
                <a16:creationId xmlns:a16="http://schemas.microsoft.com/office/drawing/2014/main" id="{499FCD5A-1EA6-A587-D2EB-AE0EF67A5F52}"/>
              </a:ext>
            </a:extLst>
          </p:cNvPr>
          <p:cNvSpPr/>
          <p:nvPr/>
        </p:nvSpPr>
        <p:spPr>
          <a:xfrm>
            <a:off x="4809692" y="362205"/>
            <a:ext cx="3334614" cy="2948939"/>
          </a:xfrm>
          <a:custGeom>
            <a:avLst/>
            <a:gdLst/>
            <a:ahLst/>
            <a:cxnLst/>
            <a:rect l="l" t="t" r="r" b="b"/>
            <a:pathLst>
              <a:path w="94693" h="83741" extrusionOk="0">
                <a:moveTo>
                  <a:pt x="47427" y="3814"/>
                </a:moveTo>
                <a:cubicBezTo>
                  <a:pt x="54207" y="3814"/>
                  <a:pt x="61068" y="5653"/>
                  <a:pt x="67246" y="9513"/>
                </a:cubicBezTo>
                <a:cubicBezTo>
                  <a:pt x="84920" y="20586"/>
                  <a:pt x="90377" y="44091"/>
                  <a:pt x="79423" y="61922"/>
                </a:cubicBezTo>
                <a:cubicBezTo>
                  <a:pt x="72283" y="73536"/>
                  <a:pt x="59922" y="79920"/>
                  <a:pt x="47289" y="79920"/>
                </a:cubicBezTo>
                <a:cubicBezTo>
                  <a:pt x="40505" y="79920"/>
                  <a:pt x="33642" y="78079"/>
                  <a:pt x="27466" y="74217"/>
                </a:cubicBezTo>
                <a:cubicBezTo>
                  <a:pt x="9793" y="63144"/>
                  <a:pt x="4335" y="39638"/>
                  <a:pt x="15290" y="21807"/>
                </a:cubicBezTo>
                <a:cubicBezTo>
                  <a:pt x="22432" y="10203"/>
                  <a:pt x="34790" y="3814"/>
                  <a:pt x="47427" y="3814"/>
                </a:cubicBezTo>
                <a:close/>
                <a:moveTo>
                  <a:pt x="47425" y="0"/>
                </a:moveTo>
                <a:cubicBezTo>
                  <a:pt x="33524" y="0"/>
                  <a:pt x="19924" y="7030"/>
                  <a:pt x="12078" y="19798"/>
                </a:cubicBezTo>
                <a:cubicBezTo>
                  <a:pt x="1" y="39422"/>
                  <a:pt x="6010" y="65291"/>
                  <a:pt x="25476" y="77468"/>
                </a:cubicBezTo>
                <a:cubicBezTo>
                  <a:pt x="32271" y="81715"/>
                  <a:pt x="39821" y="83740"/>
                  <a:pt x="47284" y="83740"/>
                </a:cubicBezTo>
                <a:cubicBezTo>
                  <a:pt x="61181" y="83740"/>
                  <a:pt x="74776" y="76719"/>
                  <a:pt x="82634" y="63952"/>
                </a:cubicBezTo>
                <a:cubicBezTo>
                  <a:pt x="94692" y="44328"/>
                  <a:pt x="88683" y="18458"/>
                  <a:pt x="69236" y="6281"/>
                </a:cubicBezTo>
                <a:cubicBezTo>
                  <a:pt x="62442" y="2027"/>
                  <a:pt x="54890" y="0"/>
                  <a:pt x="47425" y="0"/>
                </a:cubicBezTo>
                <a:close/>
              </a:path>
            </a:pathLst>
          </a:custGeom>
          <a:solidFill>
            <a:srgbClr val="7B989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86C1BB76-D1C2-00F0-B2FC-6255B78CD2D3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CD848A12-8255-A57A-3CBF-6300656A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71" y="216248"/>
            <a:ext cx="1268945" cy="38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1C184-BB76-3A90-1E71-35ADAE12D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84" y="124283"/>
            <a:ext cx="1268944" cy="9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3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1207879" y="364556"/>
            <a:ext cx="6060752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Supplier Invoice &amp; Billing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/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55999" y="1182121"/>
            <a:ext cx="3914037" cy="106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EG" sz="15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Manually create supplier invoice </a:t>
            </a:r>
            <a:r>
              <a:rPr lang="en-EG" sz="1500" b="1" dirty="0">
                <a:solidFill>
                  <a:srgbClr val="C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then,</a:t>
            </a:r>
            <a:r>
              <a:rPr lang="en-EG" sz="15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entering invoice details such as supplier information, payment terms and line items</a:t>
            </a:r>
            <a:r>
              <a:rPr lang="en-EG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5" name="Google Shape;105;p17"/>
          <p:cNvSpPr txBox="1"/>
          <p:nvPr/>
        </p:nvSpPr>
        <p:spPr>
          <a:xfrm>
            <a:off x="182875" y="3271690"/>
            <a:ext cx="2672773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EG" sz="15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Using the inquiry tool to view supplier account details, outstanding invoices &amp; payment history</a:t>
            </a:r>
            <a:r>
              <a:rPr lang="en-E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847546" y="2662839"/>
            <a:ext cx="2420910" cy="229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EG" sz="15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Applying adjusments to supplier invoices such as discount, taxes </a:t>
            </a:r>
            <a:r>
              <a:rPr lang="en-EG" sz="1500" b="1" dirty="0">
                <a:solidFill>
                  <a:srgbClr val="C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then,</a:t>
            </a:r>
            <a:r>
              <a:rPr lang="en-EG" sz="15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placing invoices on hold and release holds based on supplier’s agreements.</a:t>
            </a:r>
          </a:p>
        </p:txBody>
      </p:sp>
      <p:grpSp>
        <p:nvGrpSpPr>
          <p:cNvPr id="108" name="Google Shape;108;p17"/>
          <p:cNvGrpSpPr/>
          <p:nvPr/>
        </p:nvGrpSpPr>
        <p:grpSpPr>
          <a:xfrm flipH="1">
            <a:off x="245763" y="3130160"/>
            <a:ext cx="355641" cy="340151"/>
            <a:chOff x="5049750" y="832600"/>
            <a:chExt cx="505100" cy="483100"/>
          </a:xfrm>
        </p:grpSpPr>
        <p:sp>
          <p:nvSpPr>
            <p:cNvPr id="109" name="Google Shape;109;p17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8561100" y="2500333"/>
            <a:ext cx="340168" cy="340186"/>
            <a:chOff x="1487200" y="2021475"/>
            <a:chExt cx="483125" cy="483150"/>
          </a:xfrm>
        </p:grpSpPr>
        <p:sp>
          <p:nvSpPr>
            <p:cNvPr id="118" name="Google Shape;118;p17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2" name="Google Shape;122;p17"/>
          <p:cNvGrpSpPr/>
          <p:nvPr/>
        </p:nvGrpSpPr>
        <p:grpSpPr>
          <a:xfrm>
            <a:off x="252140" y="897440"/>
            <a:ext cx="352230" cy="348542"/>
            <a:chOff x="1049375" y="2318350"/>
            <a:chExt cx="298525" cy="295400"/>
          </a:xfrm>
        </p:grpSpPr>
        <p:sp>
          <p:nvSpPr>
            <p:cNvPr id="123" name="Google Shape;123;p17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EB82EA30-2013-F3BA-15D9-CFDA860B5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63881C-26FE-D4C8-C56A-FA5C45F0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A2D4191-FA43-B820-69BC-7CAED2A8A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659385"/>
              </p:ext>
            </p:extLst>
          </p:nvPr>
        </p:nvGraphicFramePr>
        <p:xfrm>
          <a:off x="2905822" y="188170"/>
          <a:ext cx="3914037" cy="528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45ACF83-BE2C-C8B8-B849-C6D373B951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0033" y="902616"/>
            <a:ext cx="1568700" cy="1548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1231708" y="515519"/>
            <a:ext cx="6598895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1.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Manually create supplier invoice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/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EB82EA30-2013-F3BA-15D9-CFDA860B5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63881C-26FE-D4C8-C56A-FA5C45F0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5ACF83-BE2C-C8B8-B849-C6D373B95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12" y="2144909"/>
            <a:ext cx="2847353" cy="2810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D2E181-9893-1CEB-9EAD-342B16430C73}"/>
              </a:ext>
            </a:extLst>
          </p:cNvPr>
          <p:cNvSpPr txBox="1"/>
          <p:nvPr/>
        </p:nvSpPr>
        <p:spPr>
          <a:xfrm>
            <a:off x="259606" y="1678270"/>
            <a:ext cx="63534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(Create Invoice)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Path: Invoice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Entry invoice.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5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invoice datils like(Category Name – Invoice Type – Supplier Name – Lines of the Invoice ) .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on invoice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Validate  Action  Create account final post.(To make invoice Validated)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0EB4EA-DD8A-D368-7370-F1FBDF93B2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7" r="10622" b="21830"/>
          <a:stretch/>
        </p:blipFill>
        <p:spPr>
          <a:xfrm>
            <a:off x="0" y="1045027"/>
            <a:ext cx="9144000" cy="42083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0A77733-2858-DC87-38A8-3FFEEE9F013C}"/>
              </a:ext>
            </a:extLst>
          </p:cNvPr>
          <p:cNvSpPr/>
          <p:nvPr/>
        </p:nvSpPr>
        <p:spPr>
          <a:xfrm>
            <a:off x="1010544" y="1886486"/>
            <a:ext cx="1085385" cy="6021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FA1A91-C20E-CC20-977C-55AABDF27453}"/>
              </a:ext>
            </a:extLst>
          </p:cNvPr>
          <p:cNvSpPr/>
          <p:nvPr/>
        </p:nvSpPr>
        <p:spPr>
          <a:xfrm>
            <a:off x="3999571" y="2064904"/>
            <a:ext cx="877229" cy="423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F08803-7CC0-BC7E-82C7-7392954782B8}"/>
              </a:ext>
            </a:extLst>
          </p:cNvPr>
          <p:cNvSpPr/>
          <p:nvPr/>
        </p:nvSpPr>
        <p:spPr>
          <a:xfrm>
            <a:off x="5382322" y="2026768"/>
            <a:ext cx="1085385" cy="500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7FA83019-AB05-9AFA-645E-F6F39F08D341}"/>
              </a:ext>
            </a:extLst>
          </p:cNvPr>
          <p:cNvSpPr txBox="1">
            <a:spLocks/>
          </p:cNvSpPr>
          <p:nvPr/>
        </p:nvSpPr>
        <p:spPr>
          <a:xfrm>
            <a:off x="2049210" y="244805"/>
            <a:ext cx="5655180" cy="41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SzPts val="2800"/>
            </a:pPr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Creating Supplier’s Invoice</a:t>
            </a:r>
          </a:p>
        </p:txBody>
      </p:sp>
    </p:spTree>
    <p:extLst>
      <p:ext uri="{BB962C8B-B14F-4D97-AF65-F5344CB8AC3E}">
        <p14:creationId xmlns:p14="http://schemas.microsoft.com/office/powerpoint/2010/main" val="374314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8D7DEE0D-EB20-8DB2-F452-F5312C786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96D781B0-CD4B-642D-B6DB-D287A445CF82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32D75B-0883-5B24-2071-5E12E535D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A42A7-7413-D75A-6FD2-0B5127B9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2380D6-7309-753B-A958-27C77B0A05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17" r="13036" b="20000"/>
          <a:stretch/>
        </p:blipFill>
        <p:spPr>
          <a:xfrm>
            <a:off x="0" y="850934"/>
            <a:ext cx="9144000" cy="429256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69637C3-4CCF-A19F-F570-84156FFBD989}"/>
              </a:ext>
            </a:extLst>
          </p:cNvPr>
          <p:cNvSpPr/>
          <p:nvPr/>
        </p:nvSpPr>
        <p:spPr>
          <a:xfrm>
            <a:off x="541187" y="3364695"/>
            <a:ext cx="3070860" cy="815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90;p17">
            <a:extLst>
              <a:ext uri="{FF2B5EF4-FFF2-40B4-BE49-F238E27FC236}">
                <a16:creationId xmlns:a16="http://schemas.microsoft.com/office/drawing/2014/main" id="{B84B75BF-9A2C-5A19-2EAC-3C4CFB689DD9}"/>
              </a:ext>
            </a:extLst>
          </p:cNvPr>
          <p:cNvSpPr txBox="1">
            <a:spLocks/>
          </p:cNvSpPr>
          <p:nvPr/>
        </p:nvSpPr>
        <p:spPr>
          <a:xfrm>
            <a:off x="1807600" y="265673"/>
            <a:ext cx="5528799" cy="41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SzPts val="2800"/>
            </a:pPr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Creating Supplier’s Invoice</a:t>
            </a:r>
          </a:p>
        </p:txBody>
      </p:sp>
    </p:spTree>
    <p:extLst>
      <p:ext uri="{BB962C8B-B14F-4D97-AF65-F5344CB8AC3E}">
        <p14:creationId xmlns:p14="http://schemas.microsoft.com/office/powerpoint/2010/main" val="3977368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1BD810F6-499E-E98A-F373-22CFBFC0F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CB89F5C3-3CD8-1E9A-2142-7F3C6F5B9881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F51E7FA8-5AAA-1C83-F23E-0D6E3B259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03E27-0311-994C-C8DD-DF2A64069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6911CC-75CF-3806-D516-9447BB420D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03" r="11138" b="20506"/>
          <a:stretch/>
        </p:blipFill>
        <p:spPr>
          <a:xfrm>
            <a:off x="0" y="850934"/>
            <a:ext cx="9144000" cy="429256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9540A7-FD4D-DBB2-A579-2F5C58EE6A98}"/>
              </a:ext>
            </a:extLst>
          </p:cNvPr>
          <p:cNvSpPr/>
          <p:nvPr/>
        </p:nvSpPr>
        <p:spPr>
          <a:xfrm>
            <a:off x="5459210" y="3187576"/>
            <a:ext cx="1135380" cy="500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5AECD6-B92B-4412-855B-35393BA78B30}"/>
              </a:ext>
            </a:extLst>
          </p:cNvPr>
          <p:cNvSpPr/>
          <p:nvPr/>
        </p:nvSpPr>
        <p:spPr>
          <a:xfrm>
            <a:off x="1820362" y="3781750"/>
            <a:ext cx="967740" cy="6781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90;p17">
            <a:extLst>
              <a:ext uri="{FF2B5EF4-FFF2-40B4-BE49-F238E27FC236}">
                <a16:creationId xmlns:a16="http://schemas.microsoft.com/office/drawing/2014/main" id="{A5BFC6AD-90F7-3A0C-213E-692EF6F88F2E}"/>
              </a:ext>
            </a:extLst>
          </p:cNvPr>
          <p:cNvSpPr txBox="1">
            <a:spLocks/>
          </p:cNvSpPr>
          <p:nvPr/>
        </p:nvSpPr>
        <p:spPr>
          <a:xfrm>
            <a:off x="1820362" y="283528"/>
            <a:ext cx="5503276" cy="41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SzPts val="2800"/>
            </a:pPr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Creating Supplier’s Invoice</a:t>
            </a:r>
          </a:p>
        </p:txBody>
      </p:sp>
    </p:spTree>
    <p:extLst>
      <p:ext uri="{BB962C8B-B14F-4D97-AF65-F5344CB8AC3E}">
        <p14:creationId xmlns:p14="http://schemas.microsoft.com/office/powerpoint/2010/main" val="1189621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B58D637E-2C26-CBF5-B2C6-0B98DA480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>
            <a:extLst>
              <a:ext uri="{FF2B5EF4-FFF2-40B4-BE49-F238E27FC236}">
                <a16:creationId xmlns:a16="http://schemas.microsoft.com/office/drawing/2014/main" id="{403B1CF7-5398-21E3-8E49-366977192F3E}"/>
              </a:ext>
            </a:extLst>
          </p:cNvPr>
          <p:cNvSpPr/>
          <p:nvPr/>
        </p:nvSpPr>
        <p:spPr>
          <a:xfrm>
            <a:off x="5066430" y="514634"/>
            <a:ext cx="2726803" cy="2751101"/>
          </a:xfrm>
          <a:custGeom>
            <a:avLst/>
            <a:gdLst/>
            <a:ahLst/>
            <a:cxnLst/>
            <a:rect l="l" t="t" r="r" b="b"/>
            <a:pathLst>
              <a:path w="77433" h="78123" extrusionOk="0">
                <a:moveTo>
                  <a:pt x="38716" y="1"/>
                </a:moveTo>
                <a:cubicBezTo>
                  <a:pt x="17339" y="1"/>
                  <a:pt x="0" y="17477"/>
                  <a:pt x="0" y="39052"/>
                </a:cubicBezTo>
                <a:cubicBezTo>
                  <a:pt x="0" y="60626"/>
                  <a:pt x="17339" y="78122"/>
                  <a:pt x="38716" y="78122"/>
                </a:cubicBezTo>
                <a:cubicBezTo>
                  <a:pt x="60114" y="78122"/>
                  <a:pt x="77432" y="60626"/>
                  <a:pt x="77432" y="39052"/>
                </a:cubicBezTo>
                <a:cubicBezTo>
                  <a:pt x="77432" y="17477"/>
                  <a:pt x="60114" y="1"/>
                  <a:pt x="38716" y="1"/>
                </a:cubicBezTo>
                <a:close/>
              </a:path>
            </a:pathLst>
          </a:custGeom>
          <a:solidFill>
            <a:srgbClr val="E0E0E0">
              <a:alpha val="5000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>
            <a:extLst>
              <a:ext uri="{FF2B5EF4-FFF2-40B4-BE49-F238E27FC236}">
                <a16:creationId xmlns:a16="http://schemas.microsoft.com/office/drawing/2014/main" id="{84B76D3B-FBD7-3C3C-655D-10C7C0C3B2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8137" y="2183941"/>
            <a:ext cx="4981485" cy="2559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2800"/>
            </a:pPr>
            <a:r>
              <a:rPr lang="en" sz="36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HOLDS FOR INVOICES</a:t>
            </a:r>
            <a:endParaRPr sz="36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58" name="Google Shape;58;p15">
            <a:extLst>
              <a:ext uri="{FF2B5EF4-FFF2-40B4-BE49-F238E27FC236}">
                <a16:creationId xmlns:a16="http://schemas.microsoft.com/office/drawing/2014/main" id="{84266F69-7CC2-0FED-4231-036FA6C660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00225" y="1071900"/>
            <a:ext cx="3047700" cy="16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dirty="0">
                <a:solidFill>
                  <a:schemeClr val="accent4"/>
                </a:solidFill>
              </a:rPr>
              <a:t>AP</a:t>
            </a:r>
            <a:r>
              <a:rPr lang="en" sz="11300" dirty="0">
                <a:solidFill>
                  <a:schemeClr val="accent6"/>
                </a:solidFill>
              </a:rPr>
              <a:t> </a:t>
            </a:r>
            <a:endParaRPr sz="11300" dirty="0">
              <a:solidFill>
                <a:schemeClr val="accent6"/>
              </a:solidFill>
            </a:endParaRPr>
          </a:p>
        </p:txBody>
      </p:sp>
      <p:sp>
        <p:nvSpPr>
          <p:cNvPr id="59" name="Google Shape;59;p15">
            <a:extLst>
              <a:ext uri="{FF2B5EF4-FFF2-40B4-BE49-F238E27FC236}">
                <a16:creationId xmlns:a16="http://schemas.microsoft.com/office/drawing/2014/main" id="{626E7832-F0BF-425F-F3B3-0D7046041222}"/>
              </a:ext>
            </a:extLst>
          </p:cNvPr>
          <p:cNvSpPr/>
          <p:nvPr/>
        </p:nvSpPr>
        <p:spPr>
          <a:xfrm>
            <a:off x="4804864" y="4334230"/>
            <a:ext cx="3249957" cy="399690"/>
          </a:xfrm>
          <a:custGeom>
            <a:avLst/>
            <a:gdLst/>
            <a:ahLst/>
            <a:cxnLst/>
            <a:rect l="l" t="t" r="r" b="b"/>
            <a:pathLst>
              <a:path w="92289" h="11350" extrusionOk="0">
                <a:moveTo>
                  <a:pt x="46144" y="1"/>
                </a:moveTo>
                <a:cubicBezTo>
                  <a:pt x="20649" y="1"/>
                  <a:pt x="0" y="2542"/>
                  <a:pt x="0" y="5675"/>
                </a:cubicBezTo>
                <a:cubicBezTo>
                  <a:pt x="0" y="8808"/>
                  <a:pt x="20649" y="11349"/>
                  <a:pt x="46144" y="11349"/>
                </a:cubicBezTo>
                <a:cubicBezTo>
                  <a:pt x="71640" y="11349"/>
                  <a:pt x="92288" y="8808"/>
                  <a:pt x="92288" y="5675"/>
                </a:cubicBezTo>
                <a:cubicBezTo>
                  <a:pt x="92288" y="2542"/>
                  <a:pt x="71640" y="1"/>
                  <a:pt x="4614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>
            <a:extLst>
              <a:ext uri="{FF2B5EF4-FFF2-40B4-BE49-F238E27FC236}">
                <a16:creationId xmlns:a16="http://schemas.microsoft.com/office/drawing/2014/main" id="{B7E5692C-9170-1E24-B016-2598F4D5CA92}"/>
              </a:ext>
            </a:extLst>
          </p:cNvPr>
          <p:cNvSpPr/>
          <p:nvPr/>
        </p:nvSpPr>
        <p:spPr>
          <a:xfrm>
            <a:off x="7489997" y="2514951"/>
            <a:ext cx="1414058" cy="1068564"/>
          </a:xfrm>
          <a:custGeom>
            <a:avLst/>
            <a:gdLst/>
            <a:ahLst/>
            <a:cxnLst/>
            <a:rect l="l" t="t" r="r" b="b"/>
            <a:pathLst>
              <a:path w="40155" h="30344" extrusionOk="0">
                <a:moveTo>
                  <a:pt x="5241" y="1"/>
                </a:moveTo>
                <a:lnTo>
                  <a:pt x="0" y="8513"/>
                </a:lnTo>
                <a:lnTo>
                  <a:pt x="34914" y="30343"/>
                </a:lnTo>
                <a:lnTo>
                  <a:pt x="40155" y="21832"/>
                </a:lnTo>
                <a:lnTo>
                  <a:pt x="5241" y="1"/>
                </a:lnTo>
                <a:close/>
              </a:path>
            </a:pathLst>
          </a:custGeom>
          <a:solidFill>
            <a:srgbClr val="377F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>
            <a:extLst>
              <a:ext uri="{FF2B5EF4-FFF2-40B4-BE49-F238E27FC236}">
                <a16:creationId xmlns:a16="http://schemas.microsoft.com/office/drawing/2014/main" id="{6D9F28A2-32C9-64B3-93BE-DCA9780363A1}"/>
              </a:ext>
            </a:extLst>
          </p:cNvPr>
          <p:cNvSpPr/>
          <p:nvPr/>
        </p:nvSpPr>
        <p:spPr>
          <a:xfrm>
            <a:off x="7508731" y="2526079"/>
            <a:ext cx="721626" cy="336550"/>
          </a:xfrm>
          <a:custGeom>
            <a:avLst/>
            <a:gdLst/>
            <a:ahLst/>
            <a:cxnLst/>
            <a:rect l="l" t="t" r="r" b="b"/>
            <a:pathLst>
              <a:path w="20492" h="9557" extrusionOk="0">
                <a:moveTo>
                  <a:pt x="5222" y="0"/>
                </a:moveTo>
                <a:cubicBezTo>
                  <a:pt x="5222" y="0"/>
                  <a:pt x="2778" y="5064"/>
                  <a:pt x="0" y="8512"/>
                </a:cubicBezTo>
                <a:lnTo>
                  <a:pt x="20491" y="9556"/>
                </a:lnTo>
                <a:lnTo>
                  <a:pt x="5222" y="0"/>
                </a:lnTo>
                <a:close/>
              </a:path>
            </a:pathLst>
          </a:custGeom>
          <a:solidFill>
            <a:srgbClr val="256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>
            <a:extLst>
              <a:ext uri="{FF2B5EF4-FFF2-40B4-BE49-F238E27FC236}">
                <a16:creationId xmlns:a16="http://schemas.microsoft.com/office/drawing/2014/main" id="{ABC99175-15F2-7EDB-BE91-D6BD14D5F0AE}"/>
              </a:ext>
            </a:extLst>
          </p:cNvPr>
          <p:cNvSpPr/>
          <p:nvPr/>
        </p:nvSpPr>
        <p:spPr>
          <a:xfrm>
            <a:off x="8411203" y="3069641"/>
            <a:ext cx="1658310" cy="1258831"/>
          </a:xfrm>
          <a:custGeom>
            <a:avLst/>
            <a:gdLst/>
            <a:ahLst/>
            <a:cxnLst/>
            <a:rect l="l" t="t" r="r" b="b"/>
            <a:pathLst>
              <a:path w="47091" h="35747" extrusionOk="0">
                <a:moveTo>
                  <a:pt x="7725" y="0"/>
                </a:moveTo>
                <a:cubicBezTo>
                  <a:pt x="7443" y="0"/>
                  <a:pt x="7167" y="144"/>
                  <a:pt x="7015" y="411"/>
                </a:cubicBezTo>
                <a:lnTo>
                  <a:pt x="237" y="11405"/>
                </a:lnTo>
                <a:cubicBezTo>
                  <a:pt x="1" y="11799"/>
                  <a:pt x="119" y="12331"/>
                  <a:pt x="513" y="12587"/>
                </a:cubicBezTo>
                <a:lnTo>
                  <a:pt x="36313" y="34970"/>
                </a:lnTo>
                <a:cubicBezTo>
                  <a:pt x="37150" y="35495"/>
                  <a:pt x="38084" y="35747"/>
                  <a:pt x="39008" y="35747"/>
                </a:cubicBezTo>
                <a:cubicBezTo>
                  <a:pt x="40715" y="35747"/>
                  <a:pt x="42388" y="34888"/>
                  <a:pt x="43347" y="33315"/>
                </a:cubicBezTo>
                <a:lnTo>
                  <a:pt x="45613" y="29630"/>
                </a:lnTo>
                <a:cubicBezTo>
                  <a:pt x="47091" y="27207"/>
                  <a:pt x="46362" y="24035"/>
                  <a:pt x="43958" y="22518"/>
                </a:cubicBezTo>
                <a:lnTo>
                  <a:pt x="8178" y="135"/>
                </a:lnTo>
                <a:cubicBezTo>
                  <a:pt x="8037" y="44"/>
                  <a:pt x="7880" y="0"/>
                  <a:pt x="7725" y="0"/>
                </a:cubicBezTo>
                <a:close/>
              </a:path>
            </a:pathLst>
          </a:custGeom>
          <a:solidFill>
            <a:srgbClr val="0A4D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>
            <a:extLst>
              <a:ext uri="{FF2B5EF4-FFF2-40B4-BE49-F238E27FC236}">
                <a16:creationId xmlns:a16="http://schemas.microsoft.com/office/drawing/2014/main" id="{A4E27B4E-DC3B-A0B3-1520-17A4F88988CB}"/>
              </a:ext>
            </a:extLst>
          </p:cNvPr>
          <p:cNvSpPr/>
          <p:nvPr/>
        </p:nvSpPr>
        <p:spPr>
          <a:xfrm>
            <a:off x="4809692" y="362205"/>
            <a:ext cx="3334614" cy="2948939"/>
          </a:xfrm>
          <a:custGeom>
            <a:avLst/>
            <a:gdLst/>
            <a:ahLst/>
            <a:cxnLst/>
            <a:rect l="l" t="t" r="r" b="b"/>
            <a:pathLst>
              <a:path w="94693" h="83741" extrusionOk="0">
                <a:moveTo>
                  <a:pt x="47427" y="3814"/>
                </a:moveTo>
                <a:cubicBezTo>
                  <a:pt x="54207" y="3814"/>
                  <a:pt x="61068" y="5653"/>
                  <a:pt x="67246" y="9513"/>
                </a:cubicBezTo>
                <a:cubicBezTo>
                  <a:pt x="84920" y="20586"/>
                  <a:pt x="90377" y="44091"/>
                  <a:pt x="79423" y="61922"/>
                </a:cubicBezTo>
                <a:cubicBezTo>
                  <a:pt x="72283" y="73536"/>
                  <a:pt x="59922" y="79920"/>
                  <a:pt x="47289" y="79920"/>
                </a:cubicBezTo>
                <a:cubicBezTo>
                  <a:pt x="40505" y="79920"/>
                  <a:pt x="33642" y="78079"/>
                  <a:pt x="27466" y="74217"/>
                </a:cubicBezTo>
                <a:cubicBezTo>
                  <a:pt x="9793" y="63144"/>
                  <a:pt x="4335" y="39638"/>
                  <a:pt x="15290" y="21807"/>
                </a:cubicBezTo>
                <a:cubicBezTo>
                  <a:pt x="22432" y="10203"/>
                  <a:pt x="34790" y="3814"/>
                  <a:pt x="47427" y="3814"/>
                </a:cubicBezTo>
                <a:close/>
                <a:moveTo>
                  <a:pt x="47425" y="0"/>
                </a:moveTo>
                <a:cubicBezTo>
                  <a:pt x="33524" y="0"/>
                  <a:pt x="19924" y="7030"/>
                  <a:pt x="12078" y="19798"/>
                </a:cubicBezTo>
                <a:cubicBezTo>
                  <a:pt x="1" y="39422"/>
                  <a:pt x="6010" y="65291"/>
                  <a:pt x="25476" y="77468"/>
                </a:cubicBezTo>
                <a:cubicBezTo>
                  <a:pt x="32271" y="81715"/>
                  <a:pt x="39821" y="83740"/>
                  <a:pt x="47284" y="83740"/>
                </a:cubicBezTo>
                <a:cubicBezTo>
                  <a:pt x="61181" y="83740"/>
                  <a:pt x="74776" y="76719"/>
                  <a:pt x="82634" y="63952"/>
                </a:cubicBezTo>
                <a:cubicBezTo>
                  <a:pt x="94692" y="44328"/>
                  <a:pt x="88683" y="18458"/>
                  <a:pt x="69236" y="6281"/>
                </a:cubicBezTo>
                <a:cubicBezTo>
                  <a:pt x="62442" y="2027"/>
                  <a:pt x="54890" y="0"/>
                  <a:pt x="47425" y="0"/>
                </a:cubicBezTo>
                <a:close/>
              </a:path>
            </a:pathLst>
          </a:custGeom>
          <a:solidFill>
            <a:srgbClr val="7B989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1BD32556-5AF1-3BE9-4828-4FABCC217580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2C1E981F-C9A2-E1B9-DA93-2BF5DB356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71" y="216248"/>
            <a:ext cx="1268945" cy="38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ECD6C6-FD10-EC64-8078-3B481F9A3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84" y="124283"/>
            <a:ext cx="1268944" cy="9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94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1B31BF3A-E105-F41D-D8AA-8BFFF6B8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699259DA-61D2-A0E4-57DC-CB8F9882D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69" y="275078"/>
            <a:ext cx="6598895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1.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Hold for invoices</a:t>
            </a:r>
            <a:endParaRPr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DF1DBDEC-F16E-0D2A-52EE-4BB34636CC39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5ECDB10E-526F-57E5-0998-36C1909866C3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D024C5AD-E9EA-53FC-2AB3-7F883F671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00CA0-6778-3F66-5138-A79D55B8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C67C99-705E-BB89-6696-FBE298D9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694" r="11740" b="-8977"/>
          <a:stretch/>
        </p:blipFill>
        <p:spPr>
          <a:xfrm>
            <a:off x="130498" y="709453"/>
            <a:ext cx="9037863" cy="451631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781C0C2-9B68-CB86-B358-D93EAD9CA4C8}"/>
              </a:ext>
            </a:extLst>
          </p:cNvPr>
          <p:cNvSpPr/>
          <p:nvPr/>
        </p:nvSpPr>
        <p:spPr>
          <a:xfrm>
            <a:off x="2850789" y="1258454"/>
            <a:ext cx="936861" cy="61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C6D948-30AA-29E9-D49E-F941FC2D7407}"/>
              </a:ext>
            </a:extLst>
          </p:cNvPr>
          <p:cNvSpPr/>
          <p:nvPr/>
        </p:nvSpPr>
        <p:spPr>
          <a:xfrm>
            <a:off x="4372137" y="1958868"/>
            <a:ext cx="936861" cy="61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313" y="314132"/>
            <a:ext cx="1823864" cy="55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3" y="-1"/>
            <a:ext cx="1568452" cy="11851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A469E9-0B44-95DA-C8BD-583E21D203ED}"/>
              </a:ext>
            </a:extLst>
          </p:cNvPr>
          <p:cNvSpPr txBox="1"/>
          <p:nvPr/>
        </p:nvSpPr>
        <p:spPr>
          <a:xfrm>
            <a:off x="81823" y="1810782"/>
            <a:ext cx="8906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Accounts payable is a series of transactions starting by creating purchasing order, passing by requesting and receive invoice from suppliers till paying to the suppliers as shown in the following figure:</a:t>
            </a:r>
            <a:endParaRPr lang="en-E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B074E8-F978-CE87-8A8A-2667236EB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651" y="2936483"/>
            <a:ext cx="8906494" cy="21772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F1E0B2B-C2BD-F016-87DD-D9E4E129B284}"/>
              </a:ext>
            </a:extLst>
          </p:cNvPr>
          <p:cNvSpPr txBox="1"/>
          <p:nvPr/>
        </p:nvSpPr>
        <p:spPr>
          <a:xfrm>
            <a:off x="81823" y="1265816"/>
            <a:ext cx="5908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rPr>
              <a:t>What is Accounts Payable </a:t>
            </a:r>
            <a:r>
              <a:rPr lang="en-EG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2368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1DA7EEBD-9A6A-8FB6-78FD-175D34BB8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73B68777-1FA2-28AB-240D-36BF54425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69" y="275078"/>
            <a:ext cx="6598895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Mannual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Hold for invoices</a:t>
            </a:r>
            <a:endParaRPr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4707686B-A9CA-27E6-9B6A-6A44825CA920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0D0A1265-BB3D-7F57-B84D-901453F22E8E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78A6BA54-EB8B-9393-7BA5-95665072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07DA19-34B3-772C-EC25-22D1591A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164FE5-7DD6-5E4D-8EC3-92EEB33A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013" t="10523" r="12571" b="7676"/>
          <a:stretch/>
        </p:blipFill>
        <p:spPr>
          <a:xfrm>
            <a:off x="81422" y="709454"/>
            <a:ext cx="9062578" cy="44340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786367D-8A92-0039-01F5-51DFA6A83E39}"/>
              </a:ext>
            </a:extLst>
          </p:cNvPr>
          <p:cNvSpPr/>
          <p:nvPr/>
        </p:nvSpPr>
        <p:spPr>
          <a:xfrm>
            <a:off x="7080421" y="3230069"/>
            <a:ext cx="936861" cy="61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E4EAF5-1D2E-961B-0BE5-65DDF50A20E5}"/>
              </a:ext>
            </a:extLst>
          </p:cNvPr>
          <p:cNvSpPr/>
          <p:nvPr/>
        </p:nvSpPr>
        <p:spPr>
          <a:xfrm>
            <a:off x="325394" y="4643994"/>
            <a:ext cx="936861" cy="61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5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A2EDE1EC-8D95-06F3-7D37-A86DBEA3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4855BD4E-BF1A-B420-59AC-0C7BDCE0FC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7734" y="242724"/>
            <a:ext cx="5279199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A</a:t>
            </a:r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utomatic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Hold for invoices</a:t>
            </a:r>
            <a:endParaRPr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7A2702B9-13A6-BE3E-4CBC-74EC21A972E9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366709FE-3F7F-13FE-BA60-9AA4D5D2369C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2CFF8B10-1A5F-3E14-C2A9-7AB6A415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4677DE-8F38-7B13-F40B-E46A2CB04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1913C-41F5-9AB1-11A5-3D67EB5F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000" t="11681" r="10843" b="6197"/>
          <a:stretch/>
        </p:blipFill>
        <p:spPr>
          <a:xfrm>
            <a:off x="27318" y="716352"/>
            <a:ext cx="9089364" cy="42483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33C3786-6BF8-7DAA-D749-7EEF22EEA462}"/>
              </a:ext>
            </a:extLst>
          </p:cNvPr>
          <p:cNvSpPr/>
          <p:nvPr/>
        </p:nvSpPr>
        <p:spPr>
          <a:xfrm>
            <a:off x="2274219" y="1647254"/>
            <a:ext cx="936861" cy="3064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C18A33-048D-E06E-7224-C778CC2DD38F}"/>
              </a:ext>
            </a:extLst>
          </p:cNvPr>
          <p:cNvSpPr/>
          <p:nvPr/>
        </p:nvSpPr>
        <p:spPr>
          <a:xfrm>
            <a:off x="6798503" y="3206300"/>
            <a:ext cx="936861" cy="61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47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75F1-0A1F-5168-B3C4-E81EE341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951" y="282802"/>
            <a:ext cx="6055087" cy="321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Release holds invoices</a:t>
            </a:r>
          </a:p>
        </p:txBody>
      </p:sp>
      <p:pic>
        <p:nvPicPr>
          <p:cNvPr id="3" name="Picture 2" descr="Next Academy – ERP Career Development">
            <a:extLst>
              <a:ext uri="{FF2B5EF4-FFF2-40B4-BE49-F238E27FC236}">
                <a16:creationId xmlns:a16="http://schemas.microsoft.com/office/drawing/2014/main" id="{8B504AED-4A45-DC7A-BFCC-BC010FF0E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81D0B-C517-2CB1-C68B-77F353EC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E5640-F59C-A431-7AFB-3610A642E3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493" t="7943" r="10001" b="7943"/>
          <a:stretch/>
        </p:blipFill>
        <p:spPr>
          <a:xfrm>
            <a:off x="0" y="819150"/>
            <a:ext cx="8858991" cy="43243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027C4A-5FE4-E489-77CB-2B2E8FA8E40F}"/>
              </a:ext>
            </a:extLst>
          </p:cNvPr>
          <p:cNvSpPr/>
          <p:nvPr/>
        </p:nvSpPr>
        <p:spPr>
          <a:xfrm>
            <a:off x="6973543" y="4251089"/>
            <a:ext cx="936861" cy="61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AAABF0-4A97-26EF-38AD-AC0F28130C8F}"/>
              </a:ext>
            </a:extLst>
          </p:cNvPr>
          <p:cNvSpPr/>
          <p:nvPr/>
        </p:nvSpPr>
        <p:spPr>
          <a:xfrm>
            <a:off x="4834005" y="3406220"/>
            <a:ext cx="936861" cy="61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46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291D9D54-91F6-7F01-3277-6935595A3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E93A293C-AE3C-6F5F-F996-8D3B0C06C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1542" y="317601"/>
            <a:ext cx="4520916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3.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Supplier Inquiry</a:t>
            </a:r>
            <a:endParaRPr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0E2CA18D-EB31-72E5-45EC-19E6EE1E7E04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95B0203B-047A-A412-3BA7-D80AB77C6217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D9F185F-9407-E8B0-8628-94A7A379B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182367-176E-B876-6AB3-78BADAAF2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81F2A-FC29-0902-3C44-BC0D8BCD574B}"/>
              </a:ext>
            </a:extLst>
          </p:cNvPr>
          <p:cNvSpPr txBox="1"/>
          <p:nvPr/>
        </p:nvSpPr>
        <p:spPr>
          <a:xfrm>
            <a:off x="106135" y="1027735"/>
            <a:ext cx="4718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 the inquiry tool to view supplier account details)</a:t>
            </a:r>
          </a:p>
          <a:p>
            <a:pPr lvl="5"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5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new request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5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ame(Supplier Payment History)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Unit (Vision Operation)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(Name: EL _NOUR ,Invoice Detail: yes, Order By Option: Payment Date) 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Submit.</a:t>
            </a:r>
          </a:p>
          <a:p>
            <a:pPr marL="342900" lvl="5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All My Request  Find  View Output.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C11B-DDA6-D9A7-3F2A-4F542A14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609" y="1806004"/>
            <a:ext cx="4788391" cy="318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7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3900211A-87E4-F7F6-72DA-F275680B5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8676FBA2-A6CC-88DD-C90A-4CF138083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69" y="275078"/>
            <a:ext cx="6598895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3.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Supplier Inquiry</a:t>
            </a:r>
            <a:endParaRPr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18C85D92-78B8-B89D-B4FE-5B33E326A54E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DC1E70D7-60FE-A0D3-6EC0-52593E585165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78443048-C916-30EF-439A-CC1CC6409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7BA1B6-E0E8-6467-2044-E8B0737DE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DE378-AE74-2EF0-4AFE-88123936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702" t="18686" r="13636" b="16636"/>
          <a:stretch/>
        </p:blipFill>
        <p:spPr>
          <a:xfrm>
            <a:off x="70115" y="1142848"/>
            <a:ext cx="9089365" cy="404093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DFA17F0-DC86-8ED1-A1FB-EC5D9E0FA0DB}"/>
              </a:ext>
            </a:extLst>
          </p:cNvPr>
          <p:cNvSpPr/>
          <p:nvPr/>
        </p:nvSpPr>
        <p:spPr>
          <a:xfrm>
            <a:off x="199607" y="1467695"/>
            <a:ext cx="1997327" cy="58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248A3-F38B-A8B0-5717-BBBA384BB3B1}"/>
              </a:ext>
            </a:extLst>
          </p:cNvPr>
          <p:cNvSpPr txBox="1"/>
          <p:nvPr/>
        </p:nvSpPr>
        <p:spPr>
          <a:xfrm>
            <a:off x="1198271" y="537717"/>
            <a:ext cx="215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Fira Sans Extra Condensed Medium"/>
              </a:rPr>
              <a:t>- First way</a:t>
            </a:r>
          </a:p>
        </p:txBody>
      </p:sp>
    </p:spTree>
    <p:extLst>
      <p:ext uri="{BB962C8B-B14F-4D97-AF65-F5344CB8AC3E}">
        <p14:creationId xmlns:p14="http://schemas.microsoft.com/office/powerpoint/2010/main" val="1721848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085B6A5A-6F56-6949-473E-C5C74A95B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85D0B0B9-4BA4-F45E-A847-D14BEF606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3790" y="328139"/>
            <a:ext cx="4654731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Arial"/>
              </a:rPr>
              <a:t>3.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Arial"/>
              </a:rPr>
              <a:t>Supplier Inquiry</a:t>
            </a:r>
            <a:endParaRPr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565FB9A2-706B-4BFE-7641-7F171A07E837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247D8DEF-90DB-AC85-EC12-4C8E447881D4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D51ACD31-85CB-265E-C7A5-21DD06A19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3ABD6-C1C3-7A83-7705-70510DA0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8E89A-31EA-2CAF-0E53-877F7CD195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30" t="13776" r="18383" b="9014"/>
          <a:stretch/>
        </p:blipFill>
        <p:spPr>
          <a:xfrm>
            <a:off x="53068" y="807522"/>
            <a:ext cx="9037864" cy="43359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43FB491-E512-2AEF-FC94-F379A025358F}"/>
              </a:ext>
            </a:extLst>
          </p:cNvPr>
          <p:cNvSpPr/>
          <p:nvPr/>
        </p:nvSpPr>
        <p:spPr>
          <a:xfrm>
            <a:off x="1791943" y="1146413"/>
            <a:ext cx="936861" cy="61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8B70C0-D91B-56D8-3AB0-7C5769A17451}"/>
              </a:ext>
            </a:extLst>
          </p:cNvPr>
          <p:cNvSpPr/>
          <p:nvPr/>
        </p:nvSpPr>
        <p:spPr>
          <a:xfrm>
            <a:off x="7355354" y="4029537"/>
            <a:ext cx="936861" cy="612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86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439137F5-8BAE-F8AE-280C-8AA405915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892F40B4-46E9-B9FA-8153-4FCD255572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69" y="275078"/>
            <a:ext cx="6598895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3.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Supplier Inquiry</a:t>
            </a:r>
            <a:endParaRPr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DF43F62B-38F9-2BB1-4E9E-8A186DD96D19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F4318C39-7BED-073E-3D0B-856A47F01F25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F922A148-44B2-46FE-E989-F6C24D811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BE639B-6A49-BF76-C04B-2AF3AE9F8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C2177-2428-1AAF-0A7D-9FDC62AFAC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70" b="12247"/>
          <a:stretch/>
        </p:blipFill>
        <p:spPr>
          <a:xfrm>
            <a:off x="0" y="807522"/>
            <a:ext cx="9144000" cy="43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04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4B333CF4-E22A-1A4C-C01B-A7371D15A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E8F76E8B-6721-647B-1503-2A653F21438A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8C38D18E-D052-B0E3-16D3-3BD6BFD9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622E9-82CE-3137-E6A8-9E8761B63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D6C7FDEA-7071-8549-BCCD-AE4C7879A362}"/>
              </a:ext>
            </a:extLst>
          </p:cNvPr>
          <p:cNvSpPr txBox="1">
            <a:spLocks/>
          </p:cNvSpPr>
          <p:nvPr/>
        </p:nvSpPr>
        <p:spPr>
          <a:xfrm>
            <a:off x="842264" y="189428"/>
            <a:ext cx="6933853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Searching for supplier “Supplier’s Inquiry</a:t>
            </a:r>
            <a:r>
              <a:rPr lang="en-US" sz="3300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7EA54-9B96-4812-7352-48FC84CB5E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896" t="11387" b="13303"/>
          <a:stretch/>
        </p:blipFill>
        <p:spPr>
          <a:xfrm>
            <a:off x="71831" y="974989"/>
            <a:ext cx="9000337" cy="41685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F1DCEB-B6E2-82C1-B431-5B81C14FA458}"/>
              </a:ext>
            </a:extLst>
          </p:cNvPr>
          <p:cNvSpPr/>
          <p:nvPr/>
        </p:nvSpPr>
        <p:spPr>
          <a:xfrm>
            <a:off x="3638131" y="2196936"/>
            <a:ext cx="1686296" cy="486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38E63-9D9F-9E0F-C7AB-048114B8F67B}"/>
              </a:ext>
            </a:extLst>
          </p:cNvPr>
          <p:cNvSpPr txBox="1"/>
          <p:nvPr/>
        </p:nvSpPr>
        <p:spPr>
          <a:xfrm>
            <a:off x="984451" y="510428"/>
            <a:ext cx="265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5200"/>
            </a:pPr>
            <a:r>
              <a:rPr 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Fira Sans Extra Condensed Medium"/>
              </a:rPr>
              <a:t>- Second way</a:t>
            </a:r>
          </a:p>
        </p:txBody>
      </p:sp>
    </p:spTree>
    <p:extLst>
      <p:ext uri="{BB962C8B-B14F-4D97-AF65-F5344CB8AC3E}">
        <p14:creationId xmlns:p14="http://schemas.microsoft.com/office/powerpoint/2010/main" val="3108641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0C77BDD6-A0EF-D7CC-F488-B5133F31D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4A6E0921-9BA7-1322-8085-3E1D9D216121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E541EE01-B179-224E-B234-E5DE4259E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D7954-C92F-414E-FF88-62FB4304C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49BB5A0E-FCE6-81FA-8760-563404F59B5B}"/>
              </a:ext>
            </a:extLst>
          </p:cNvPr>
          <p:cNvSpPr txBox="1">
            <a:spLocks/>
          </p:cNvSpPr>
          <p:nvPr/>
        </p:nvSpPr>
        <p:spPr>
          <a:xfrm>
            <a:off x="921517" y="274402"/>
            <a:ext cx="7030497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Searching for supplier “Supplier’s Inquiry”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FC6F7-84BF-5CF4-4E2D-0B40C68096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818" t="16063" r="5992" b="17560"/>
          <a:stretch/>
        </p:blipFill>
        <p:spPr>
          <a:xfrm>
            <a:off x="0" y="974989"/>
            <a:ext cx="9144000" cy="40329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68232-5A22-2954-479F-491EC1B5A201}"/>
              </a:ext>
            </a:extLst>
          </p:cNvPr>
          <p:cNvSpPr/>
          <p:nvPr/>
        </p:nvSpPr>
        <p:spPr>
          <a:xfrm>
            <a:off x="1959429" y="1413164"/>
            <a:ext cx="1686296" cy="486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5A7BD0-F79D-DB80-8F41-F3531A6B2392}"/>
              </a:ext>
            </a:extLst>
          </p:cNvPr>
          <p:cNvSpPr/>
          <p:nvPr/>
        </p:nvSpPr>
        <p:spPr>
          <a:xfrm>
            <a:off x="5300580" y="4390939"/>
            <a:ext cx="1686296" cy="486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25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37FD35EB-14DB-DD9B-A271-3FC13F922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BBCDCC0B-7F2B-6A16-3701-192EA41F7124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9400639A-4E65-1F09-E8CC-13B7120AB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EFADD-6420-978A-BA4F-C5D0A29D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C6FDAF37-55A0-DFA8-CD64-8DD91C05DFBC}"/>
              </a:ext>
            </a:extLst>
          </p:cNvPr>
          <p:cNvSpPr txBox="1">
            <a:spLocks/>
          </p:cNvSpPr>
          <p:nvPr/>
        </p:nvSpPr>
        <p:spPr>
          <a:xfrm>
            <a:off x="787890" y="212544"/>
            <a:ext cx="7151655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Searching for supplier “Supplier’s Inquiry”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BF3A4-0533-E9D0-9A02-D656743258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850" r="25974" b="7649"/>
          <a:stretch/>
        </p:blipFill>
        <p:spPr>
          <a:xfrm>
            <a:off x="71831" y="724027"/>
            <a:ext cx="9072169" cy="43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87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359" y="345025"/>
            <a:ext cx="2227817" cy="68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" y="95533"/>
            <a:ext cx="1685562" cy="1273655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6677B6A5-EEF5-6A90-4212-F395DD743C67}"/>
              </a:ext>
            </a:extLst>
          </p:cNvPr>
          <p:cNvSpPr txBox="1">
            <a:spLocks/>
          </p:cNvSpPr>
          <p:nvPr/>
        </p:nvSpPr>
        <p:spPr>
          <a:xfrm>
            <a:off x="76827" y="1492344"/>
            <a:ext cx="8990346" cy="70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Automating Accounts Payable ?</a:t>
            </a:r>
            <a:endParaRPr lang="en-EG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E7F33-B4FA-9AF0-180B-9624900271F7}"/>
              </a:ext>
            </a:extLst>
          </p:cNvPr>
          <p:cNvSpPr txBox="1"/>
          <p:nvPr/>
        </p:nvSpPr>
        <p:spPr>
          <a:xfrm>
            <a:off x="165537" y="2318634"/>
            <a:ext cx="8673216" cy="199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algn="just"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By considering Accounts payable department as a key factor any company as it plays a critical role in sustaining any company's financial health, it should be highlighted and given utmost importance to be involved in the automation process implemented by the technological boom nowadays.</a:t>
            </a:r>
            <a:endParaRPr lang="en-EG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6350" algn="just"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 be more accurate there are some problems and challenges faced by AP department using old systems and how those problems can be illuminated by implementing oracle system.</a:t>
            </a:r>
            <a:endParaRPr lang="en-E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09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C25E3F2A-0178-FC9B-455F-E0C4BA9D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929F7253-7B68-ED35-E73F-B03A418ABA73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9857913C-BA4C-BD19-8747-8D9A8034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28271-DA4B-0B42-591B-0EC4A162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F2B844BB-D4F3-B6D5-9CD8-A5DFBDB54BA5}"/>
              </a:ext>
            </a:extLst>
          </p:cNvPr>
          <p:cNvSpPr txBox="1">
            <a:spLocks/>
          </p:cNvSpPr>
          <p:nvPr/>
        </p:nvSpPr>
        <p:spPr>
          <a:xfrm>
            <a:off x="819962" y="318772"/>
            <a:ext cx="7201482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Searching for supplier “Supplier’s Inquiry”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CB73D-D105-B92B-8562-1F6DA71D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42" r="23506" b="11573"/>
          <a:stretch/>
        </p:blipFill>
        <p:spPr>
          <a:xfrm>
            <a:off x="71831" y="974989"/>
            <a:ext cx="9144000" cy="410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8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BE3D6225-6E27-5573-214B-3E24C57E2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D0EA402B-F1E4-EF8E-5067-4DABD30D4A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469" y="275077"/>
            <a:ext cx="6598895" cy="7925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5200"/>
            </a:pPr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2. </a:t>
            </a:r>
            <a:r>
              <a:rPr lang="en-EG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Invoice Adjustments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(credit memo&amp; Taxation)</a:t>
            </a:r>
            <a:endParaRPr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7A907A8D-20A4-39B9-6D8B-1F7D228BB1CF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6D22D4AA-006C-321B-B806-6339F4D58C6B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866458B6-DD9F-287A-3E88-E0877929D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EA8460-258A-B1A3-6D54-B7AD39C22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8ED48-3240-9F6B-ABC6-9E9A7FBE213B}"/>
              </a:ext>
            </a:extLst>
          </p:cNvPr>
          <p:cNvSpPr txBox="1"/>
          <p:nvPr/>
        </p:nvSpPr>
        <p:spPr>
          <a:xfrm>
            <a:off x="189985" y="1644107"/>
            <a:ext cx="6026497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(Apply adjustments (e.g., discounts, taxes, credit memo) to supplier invoices)</a:t>
            </a:r>
          </a:p>
          <a:p>
            <a:pPr marL="342900" lvl="5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adjustment Tax to a Supplier invoice so choose one.</a:t>
            </a:r>
          </a:p>
          <a:p>
            <a:pPr marL="342900" lvl="5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make lines on an invoice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Tax Details 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Regime code for our company Which is AL_NILE TAX and write the other information.</a:t>
            </a:r>
          </a:p>
          <a:p>
            <a:pPr marL="342900" lvl="5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the adjustment by Click OK.</a:t>
            </a:r>
          </a:p>
          <a:p>
            <a:pPr marL="342900" lvl="5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Report to ensure that the adjustment is applied.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E86BB-D1C6-3837-A6FF-C1EB7E3D7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53" y="2450969"/>
            <a:ext cx="2602621" cy="25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4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D7AD98DC-0951-4888-3413-2B4AB1405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2C88A634-D8EC-DC7E-B13B-1A128B24122A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9BCC39DD-AFA2-E466-2545-7C2D5D8AC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E4E3DE-EA02-AF05-4242-9AE554B0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7F01FA87-2951-A355-73E6-563CE87C37D3}"/>
              </a:ext>
            </a:extLst>
          </p:cNvPr>
          <p:cNvSpPr txBox="1">
            <a:spLocks/>
          </p:cNvSpPr>
          <p:nvPr/>
        </p:nvSpPr>
        <p:spPr>
          <a:xfrm>
            <a:off x="1544291" y="0"/>
            <a:ext cx="5740667" cy="76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Stander And Credit Memo Invoice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E29B0-44FA-70C0-6FAA-A0F1E6CB88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6" t="8817" r="27142" b="9013"/>
          <a:stretch/>
        </p:blipFill>
        <p:spPr>
          <a:xfrm>
            <a:off x="-18890" y="827055"/>
            <a:ext cx="9000337" cy="422433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BB7E1A-A42A-A7B1-5F3F-97F5890DF0AF}"/>
              </a:ext>
            </a:extLst>
          </p:cNvPr>
          <p:cNvSpPr/>
          <p:nvPr/>
        </p:nvSpPr>
        <p:spPr>
          <a:xfrm>
            <a:off x="366479" y="2137558"/>
            <a:ext cx="1187532" cy="434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4CB029-2394-53F6-5501-66882B16F912}"/>
              </a:ext>
            </a:extLst>
          </p:cNvPr>
          <p:cNvSpPr/>
          <p:nvPr/>
        </p:nvSpPr>
        <p:spPr>
          <a:xfrm>
            <a:off x="6662093" y="2939223"/>
            <a:ext cx="1187532" cy="434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57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94FD1545-01E5-3F49-911C-94679F91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89C1286D-629D-6315-1A06-AB17A00394FB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73943F4F-A5F0-DEBD-A090-F94835BD9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357F5B-FD56-27DC-418A-45855BA84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AEBFCB68-343E-5335-B6AE-C0DB77F401BC}"/>
              </a:ext>
            </a:extLst>
          </p:cNvPr>
          <p:cNvSpPr txBox="1">
            <a:spLocks/>
          </p:cNvSpPr>
          <p:nvPr/>
        </p:nvSpPr>
        <p:spPr>
          <a:xfrm>
            <a:off x="1466733" y="207284"/>
            <a:ext cx="5528799" cy="30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Adjustments Credit Memo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73335-74A4-2A9C-4902-41262850E7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384" r="27142" b="9498"/>
          <a:stretch/>
        </p:blipFill>
        <p:spPr>
          <a:xfrm>
            <a:off x="0" y="752462"/>
            <a:ext cx="9143999" cy="42236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E75430-5386-C814-7DE7-69C44A24430C}"/>
              </a:ext>
            </a:extLst>
          </p:cNvPr>
          <p:cNvSpPr/>
          <p:nvPr/>
        </p:nvSpPr>
        <p:spPr>
          <a:xfrm>
            <a:off x="213791" y="1917945"/>
            <a:ext cx="1187532" cy="434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C9F314-BEE0-C850-0BC1-ADF4B98A5DEB}"/>
              </a:ext>
            </a:extLst>
          </p:cNvPr>
          <p:cNvSpPr/>
          <p:nvPr/>
        </p:nvSpPr>
        <p:spPr>
          <a:xfrm>
            <a:off x="6662093" y="1858363"/>
            <a:ext cx="1187532" cy="434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82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F304D45D-7304-0574-72FF-FA24E6F3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F0D81FF2-115C-566C-643B-1FC196F10FF1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F7EE1B8E-3038-E77B-35EF-CB026D13E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19A17-B916-434C-CB64-768E61D8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3EE814-A59D-3E8F-1953-02005C5FA3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397" r="28311" b="8782"/>
          <a:stretch/>
        </p:blipFill>
        <p:spPr>
          <a:xfrm>
            <a:off x="0" y="974989"/>
            <a:ext cx="9239003" cy="40686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5404C0C-4825-6785-7DFF-58B2599F5A70}"/>
              </a:ext>
            </a:extLst>
          </p:cNvPr>
          <p:cNvSpPr/>
          <p:nvPr/>
        </p:nvSpPr>
        <p:spPr>
          <a:xfrm>
            <a:off x="1151943" y="2354654"/>
            <a:ext cx="1187532" cy="434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90;p17">
            <a:extLst>
              <a:ext uri="{FF2B5EF4-FFF2-40B4-BE49-F238E27FC236}">
                <a16:creationId xmlns:a16="http://schemas.microsoft.com/office/drawing/2014/main" id="{9466355D-959D-B2D8-E3FD-EEE7BF5DFC45}"/>
              </a:ext>
            </a:extLst>
          </p:cNvPr>
          <p:cNvSpPr txBox="1">
            <a:spLocks/>
          </p:cNvSpPr>
          <p:nvPr/>
        </p:nvSpPr>
        <p:spPr>
          <a:xfrm>
            <a:off x="1699093" y="329844"/>
            <a:ext cx="5744389" cy="30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Adjustments Credit Memo</a:t>
            </a:r>
          </a:p>
        </p:txBody>
      </p:sp>
    </p:spTree>
    <p:extLst>
      <p:ext uri="{BB962C8B-B14F-4D97-AF65-F5344CB8AC3E}">
        <p14:creationId xmlns:p14="http://schemas.microsoft.com/office/powerpoint/2010/main" val="4212402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F5787982-0E23-FCB7-A165-8387E8209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27D54F61-C028-CB98-DCD2-2C0343820FF3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3108DCF6-9832-A551-66D5-EDC7D005B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9AED6-F173-4213-EB2F-5C2036BEF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7" name="Picture 6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CF92F07C-E899-D42B-D188-164207428C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1" t="10517" r="1017" b="8680"/>
          <a:stretch/>
        </p:blipFill>
        <p:spPr>
          <a:xfrm>
            <a:off x="0" y="887608"/>
            <a:ext cx="9143999" cy="425589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EABEBE-398F-242B-0329-C172CCC2C132}"/>
              </a:ext>
            </a:extLst>
          </p:cNvPr>
          <p:cNvSpPr/>
          <p:nvPr/>
        </p:nvSpPr>
        <p:spPr>
          <a:xfrm>
            <a:off x="1858780" y="4092315"/>
            <a:ext cx="839450" cy="4871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B28834-D100-389D-DBE3-791BCCE5A4D7}"/>
              </a:ext>
            </a:extLst>
          </p:cNvPr>
          <p:cNvSpPr/>
          <p:nvPr/>
        </p:nvSpPr>
        <p:spPr>
          <a:xfrm>
            <a:off x="4257207" y="3252866"/>
            <a:ext cx="637082" cy="509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BFBC9C-54AE-D52F-01DA-31F363F018CF}"/>
              </a:ext>
            </a:extLst>
          </p:cNvPr>
          <p:cNvSpPr/>
          <p:nvPr/>
        </p:nvSpPr>
        <p:spPr>
          <a:xfrm>
            <a:off x="4909279" y="3350302"/>
            <a:ext cx="652072" cy="359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838660-967D-75A1-921A-1E6D70F449A9}"/>
              </a:ext>
            </a:extLst>
          </p:cNvPr>
          <p:cNvSpPr/>
          <p:nvPr/>
        </p:nvSpPr>
        <p:spPr>
          <a:xfrm>
            <a:off x="5493895" y="3350302"/>
            <a:ext cx="3417757" cy="412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1E28F10B-C212-2B03-39DB-1849F6745D55}"/>
              </a:ext>
            </a:extLst>
          </p:cNvPr>
          <p:cNvSpPr txBox="1">
            <a:spLocks/>
          </p:cNvSpPr>
          <p:nvPr/>
        </p:nvSpPr>
        <p:spPr>
          <a:xfrm>
            <a:off x="1751843" y="262914"/>
            <a:ext cx="5640311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Adjustments Taxation</a:t>
            </a:r>
          </a:p>
        </p:txBody>
      </p:sp>
    </p:spTree>
    <p:extLst>
      <p:ext uri="{BB962C8B-B14F-4D97-AF65-F5344CB8AC3E}">
        <p14:creationId xmlns:p14="http://schemas.microsoft.com/office/powerpoint/2010/main" val="3132927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B2FDA33E-726A-AD13-7808-3A580A0C8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257BD7C2-3836-9F81-A145-E3240B788CA2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27353729-AD79-D35E-6EE0-2D749AC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39167C-34F5-7154-DBD3-D5E3A72F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0994BF-7A48-9BA5-E73F-2C90DCBFFD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44" r="16277" b="17570"/>
          <a:stretch/>
        </p:blipFill>
        <p:spPr>
          <a:xfrm>
            <a:off x="9280" y="895074"/>
            <a:ext cx="9134720" cy="424842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D2007C3-EF2A-0A6B-E378-89D28204AB83}"/>
              </a:ext>
            </a:extLst>
          </p:cNvPr>
          <p:cNvSpPr/>
          <p:nvPr/>
        </p:nvSpPr>
        <p:spPr>
          <a:xfrm>
            <a:off x="6831859" y="2818151"/>
            <a:ext cx="1120155" cy="532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8FE801-F45C-81BD-0E38-DE3574D22365}"/>
              </a:ext>
            </a:extLst>
          </p:cNvPr>
          <p:cNvSpPr/>
          <p:nvPr/>
        </p:nvSpPr>
        <p:spPr>
          <a:xfrm>
            <a:off x="3522689" y="3350302"/>
            <a:ext cx="682052" cy="659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DECF2581-E260-80AB-443E-2B21BA41A118}"/>
              </a:ext>
            </a:extLst>
          </p:cNvPr>
          <p:cNvSpPr txBox="1">
            <a:spLocks/>
          </p:cNvSpPr>
          <p:nvPr/>
        </p:nvSpPr>
        <p:spPr>
          <a:xfrm>
            <a:off x="1762995" y="304555"/>
            <a:ext cx="5618009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Adjustments Taxation</a:t>
            </a:r>
          </a:p>
        </p:txBody>
      </p:sp>
    </p:spTree>
    <p:extLst>
      <p:ext uri="{BB962C8B-B14F-4D97-AF65-F5344CB8AC3E}">
        <p14:creationId xmlns:p14="http://schemas.microsoft.com/office/powerpoint/2010/main" val="217147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53D4B1CD-724A-2962-1F48-1A2E4019F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85F96CA8-53D9-4CF3-D93A-46D57E778495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9D65864C-0050-D4DF-01B3-944F10BDE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022B7-EE15-733B-0850-46584111C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785337-AC8B-B011-56AD-1B61EB16A5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6" t="6995" r="2950" b="13320"/>
          <a:stretch/>
        </p:blipFill>
        <p:spPr>
          <a:xfrm>
            <a:off x="-1" y="907672"/>
            <a:ext cx="9072169" cy="4235828"/>
          </a:xfrm>
          <a:prstGeom prst="rect">
            <a:avLst/>
          </a:prstGeom>
        </p:spPr>
      </p:pic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3462F417-D055-2374-FF02-B2C3300307BA}"/>
              </a:ext>
            </a:extLst>
          </p:cNvPr>
          <p:cNvSpPr txBox="1">
            <a:spLocks/>
          </p:cNvSpPr>
          <p:nvPr/>
        </p:nvSpPr>
        <p:spPr>
          <a:xfrm>
            <a:off x="1762995" y="304555"/>
            <a:ext cx="5618009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Adjustments Taxation</a:t>
            </a:r>
          </a:p>
        </p:txBody>
      </p:sp>
    </p:spTree>
    <p:extLst>
      <p:ext uri="{BB962C8B-B14F-4D97-AF65-F5344CB8AC3E}">
        <p14:creationId xmlns:p14="http://schemas.microsoft.com/office/powerpoint/2010/main" val="3149564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5066430" y="514634"/>
            <a:ext cx="2726803" cy="2751101"/>
          </a:xfrm>
          <a:custGeom>
            <a:avLst/>
            <a:gdLst/>
            <a:ahLst/>
            <a:cxnLst/>
            <a:rect l="l" t="t" r="r" b="b"/>
            <a:pathLst>
              <a:path w="77433" h="78123" extrusionOk="0">
                <a:moveTo>
                  <a:pt x="38716" y="1"/>
                </a:moveTo>
                <a:cubicBezTo>
                  <a:pt x="17339" y="1"/>
                  <a:pt x="0" y="17477"/>
                  <a:pt x="0" y="39052"/>
                </a:cubicBezTo>
                <a:cubicBezTo>
                  <a:pt x="0" y="60626"/>
                  <a:pt x="17339" y="78122"/>
                  <a:pt x="38716" y="78122"/>
                </a:cubicBezTo>
                <a:cubicBezTo>
                  <a:pt x="60114" y="78122"/>
                  <a:pt x="77432" y="60626"/>
                  <a:pt x="77432" y="39052"/>
                </a:cubicBezTo>
                <a:cubicBezTo>
                  <a:pt x="77432" y="17477"/>
                  <a:pt x="60114" y="1"/>
                  <a:pt x="38716" y="1"/>
                </a:cubicBezTo>
                <a:close/>
              </a:path>
            </a:pathLst>
          </a:custGeom>
          <a:solidFill>
            <a:srgbClr val="E0E0E0">
              <a:alpha val="5000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105340" y="2051824"/>
            <a:ext cx="5360280" cy="2862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br>
              <a:rPr lang="en" sz="5800" dirty="0"/>
            </a:b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Processing &amp; Cash Management</a:t>
            </a:r>
            <a:endParaRPr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5600225" y="1071900"/>
            <a:ext cx="3047700" cy="16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dirty="0">
                <a:solidFill>
                  <a:schemeClr val="accent4"/>
                </a:solidFill>
              </a:rPr>
              <a:t>AP</a:t>
            </a:r>
            <a:r>
              <a:rPr lang="en" sz="11300" dirty="0">
                <a:solidFill>
                  <a:schemeClr val="accent6"/>
                </a:solidFill>
              </a:rPr>
              <a:t> </a:t>
            </a:r>
            <a:endParaRPr sz="11300" dirty="0">
              <a:solidFill>
                <a:schemeClr val="accent6"/>
              </a:solidFill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4804864" y="4334230"/>
            <a:ext cx="3249957" cy="399690"/>
          </a:xfrm>
          <a:custGeom>
            <a:avLst/>
            <a:gdLst/>
            <a:ahLst/>
            <a:cxnLst/>
            <a:rect l="l" t="t" r="r" b="b"/>
            <a:pathLst>
              <a:path w="92289" h="11350" extrusionOk="0">
                <a:moveTo>
                  <a:pt x="46144" y="1"/>
                </a:moveTo>
                <a:cubicBezTo>
                  <a:pt x="20649" y="1"/>
                  <a:pt x="0" y="2542"/>
                  <a:pt x="0" y="5675"/>
                </a:cubicBezTo>
                <a:cubicBezTo>
                  <a:pt x="0" y="8808"/>
                  <a:pt x="20649" y="11349"/>
                  <a:pt x="46144" y="11349"/>
                </a:cubicBezTo>
                <a:cubicBezTo>
                  <a:pt x="71640" y="11349"/>
                  <a:pt x="92288" y="8808"/>
                  <a:pt x="92288" y="5675"/>
                </a:cubicBezTo>
                <a:cubicBezTo>
                  <a:pt x="92288" y="2542"/>
                  <a:pt x="71640" y="1"/>
                  <a:pt x="4614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7489997" y="2514951"/>
            <a:ext cx="1414058" cy="1068564"/>
          </a:xfrm>
          <a:custGeom>
            <a:avLst/>
            <a:gdLst/>
            <a:ahLst/>
            <a:cxnLst/>
            <a:rect l="l" t="t" r="r" b="b"/>
            <a:pathLst>
              <a:path w="40155" h="30344" extrusionOk="0">
                <a:moveTo>
                  <a:pt x="5241" y="1"/>
                </a:moveTo>
                <a:lnTo>
                  <a:pt x="0" y="8513"/>
                </a:lnTo>
                <a:lnTo>
                  <a:pt x="34914" y="30343"/>
                </a:lnTo>
                <a:lnTo>
                  <a:pt x="40155" y="21832"/>
                </a:lnTo>
                <a:lnTo>
                  <a:pt x="5241" y="1"/>
                </a:lnTo>
                <a:close/>
              </a:path>
            </a:pathLst>
          </a:custGeom>
          <a:solidFill>
            <a:srgbClr val="377F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7508731" y="2526079"/>
            <a:ext cx="721626" cy="336550"/>
          </a:xfrm>
          <a:custGeom>
            <a:avLst/>
            <a:gdLst/>
            <a:ahLst/>
            <a:cxnLst/>
            <a:rect l="l" t="t" r="r" b="b"/>
            <a:pathLst>
              <a:path w="20492" h="9557" extrusionOk="0">
                <a:moveTo>
                  <a:pt x="5222" y="0"/>
                </a:moveTo>
                <a:cubicBezTo>
                  <a:pt x="5222" y="0"/>
                  <a:pt x="2778" y="5064"/>
                  <a:pt x="0" y="8512"/>
                </a:cubicBezTo>
                <a:lnTo>
                  <a:pt x="20491" y="9556"/>
                </a:lnTo>
                <a:lnTo>
                  <a:pt x="5222" y="0"/>
                </a:lnTo>
                <a:close/>
              </a:path>
            </a:pathLst>
          </a:custGeom>
          <a:solidFill>
            <a:srgbClr val="256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8411203" y="3069641"/>
            <a:ext cx="1658310" cy="1258831"/>
          </a:xfrm>
          <a:custGeom>
            <a:avLst/>
            <a:gdLst/>
            <a:ahLst/>
            <a:cxnLst/>
            <a:rect l="l" t="t" r="r" b="b"/>
            <a:pathLst>
              <a:path w="47091" h="35747" extrusionOk="0">
                <a:moveTo>
                  <a:pt x="7725" y="0"/>
                </a:moveTo>
                <a:cubicBezTo>
                  <a:pt x="7443" y="0"/>
                  <a:pt x="7167" y="144"/>
                  <a:pt x="7015" y="411"/>
                </a:cubicBezTo>
                <a:lnTo>
                  <a:pt x="237" y="11405"/>
                </a:lnTo>
                <a:cubicBezTo>
                  <a:pt x="1" y="11799"/>
                  <a:pt x="119" y="12331"/>
                  <a:pt x="513" y="12587"/>
                </a:cubicBezTo>
                <a:lnTo>
                  <a:pt x="36313" y="34970"/>
                </a:lnTo>
                <a:cubicBezTo>
                  <a:pt x="37150" y="35495"/>
                  <a:pt x="38084" y="35747"/>
                  <a:pt x="39008" y="35747"/>
                </a:cubicBezTo>
                <a:cubicBezTo>
                  <a:pt x="40715" y="35747"/>
                  <a:pt x="42388" y="34888"/>
                  <a:pt x="43347" y="33315"/>
                </a:cubicBezTo>
                <a:lnTo>
                  <a:pt x="45613" y="29630"/>
                </a:lnTo>
                <a:cubicBezTo>
                  <a:pt x="47091" y="27207"/>
                  <a:pt x="46362" y="24035"/>
                  <a:pt x="43958" y="22518"/>
                </a:cubicBezTo>
                <a:lnTo>
                  <a:pt x="8178" y="135"/>
                </a:lnTo>
                <a:cubicBezTo>
                  <a:pt x="8037" y="44"/>
                  <a:pt x="7880" y="0"/>
                  <a:pt x="7725" y="0"/>
                </a:cubicBezTo>
                <a:close/>
              </a:path>
            </a:pathLst>
          </a:custGeom>
          <a:solidFill>
            <a:srgbClr val="0A4D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762536" y="415574"/>
            <a:ext cx="3334614" cy="2948939"/>
          </a:xfrm>
          <a:custGeom>
            <a:avLst/>
            <a:gdLst/>
            <a:ahLst/>
            <a:cxnLst/>
            <a:rect l="l" t="t" r="r" b="b"/>
            <a:pathLst>
              <a:path w="94693" h="83741" extrusionOk="0">
                <a:moveTo>
                  <a:pt x="47427" y="3814"/>
                </a:moveTo>
                <a:cubicBezTo>
                  <a:pt x="54207" y="3814"/>
                  <a:pt x="61068" y="5653"/>
                  <a:pt x="67246" y="9513"/>
                </a:cubicBezTo>
                <a:cubicBezTo>
                  <a:pt x="84920" y="20586"/>
                  <a:pt x="90377" y="44091"/>
                  <a:pt x="79423" y="61922"/>
                </a:cubicBezTo>
                <a:cubicBezTo>
                  <a:pt x="72283" y="73536"/>
                  <a:pt x="59922" y="79920"/>
                  <a:pt x="47289" y="79920"/>
                </a:cubicBezTo>
                <a:cubicBezTo>
                  <a:pt x="40505" y="79920"/>
                  <a:pt x="33642" y="78079"/>
                  <a:pt x="27466" y="74217"/>
                </a:cubicBezTo>
                <a:cubicBezTo>
                  <a:pt x="9793" y="63144"/>
                  <a:pt x="4335" y="39638"/>
                  <a:pt x="15290" y="21807"/>
                </a:cubicBezTo>
                <a:cubicBezTo>
                  <a:pt x="22432" y="10203"/>
                  <a:pt x="34790" y="3814"/>
                  <a:pt x="47427" y="3814"/>
                </a:cubicBezTo>
                <a:close/>
                <a:moveTo>
                  <a:pt x="47425" y="0"/>
                </a:moveTo>
                <a:cubicBezTo>
                  <a:pt x="33524" y="0"/>
                  <a:pt x="19924" y="7030"/>
                  <a:pt x="12078" y="19798"/>
                </a:cubicBezTo>
                <a:cubicBezTo>
                  <a:pt x="1" y="39422"/>
                  <a:pt x="6010" y="65291"/>
                  <a:pt x="25476" y="77468"/>
                </a:cubicBezTo>
                <a:cubicBezTo>
                  <a:pt x="32271" y="81715"/>
                  <a:pt x="39821" y="83740"/>
                  <a:pt x="47284" y="83740"/>
                </a:cubicBezTo>
                <a:cubicBezTo>
                  <a:pt x="61181" y="83740"/>
                  <a:pt x="74776" y="76719"/>
                  <a:pt x="82634" y="63952"/>
                </a:cubicBezTo>
                <a:cubicBezTo>
                  <a:pt x="94692" y="44328"/>
                  <a:pt x="88683" y="18458"/>
                  <a:pt x="69236" y="6281"/>
                </a:cubicBezTo>
                <a:cubicBezTo>
                  <a:pt x="62442" y="2027"/>
                  <a:pt x="54890" y="0"/>
                  <a:pt x="47425" y="0"/>
                </a:cubicBezTo>
                <a:close/>
              </a:path>
            </a:pathLst>
          </a:custGeom>
          <a:solidFill>
            <a:srgbClr val="7B989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96BE3BBE-782C-294F-68DE-48149B451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58" y="228075"/>
            <a:ext cx="1268945" cy="38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8B4DDA-E859-34A5-9EE5-CB2FDF06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" y="110840"/>
            <a:ext cx="1268944" cy="9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4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E0B13F4A-B656-3A15-B423-D8971DC9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8BE2EEB4-4F44-3921-D2EF-19426333F07F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32544631-D5A9-8E9C-52AF-44F034C68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DEA97-7576-36DF-32FD-24DFF7D1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2CFDC2-1B3B-5240-E3C8-44A43DC74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9884"/>
            <a:ext cx="6056853" cy="709316"/>
          </a:xfrm>
        </p:spPr>
        <p:txBody>
          <a:bodyPr/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Processing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69EE6-0A70-5C6A-85D2-93F6404A7B98}"/>
              </a:ext>
            </a:extLst>
          </p:cNvPr>
          <p:cNvSpPr txBox="1"/>
          <p:nvPr/>
        </p:nvSpPr>
        <p:spPr>
          <a:xfrm>
            <a:off x="468627" y="2208816"/>
            <a:ext cx="46683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>
              <a:buClr>
                <a:schemeClr val="dk1"/>
              </a:buClr>
              <a:buSzPts val="52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rPr>
              <a:t>(Payment in full or partial)</a:t>
            </a:r>
          </a:p>
          <a:p>
            <a:pPr marL="0">
              <a:buClr>
                <a:schemeClr val="dk1"/>
              </a:buClr>
              <a:buSzPts val="52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rPr>
              <a:t>1-Setup bank information</a:t>
            </a:r>
          </a:p>
          <a:p>
            <a:pPr marL="0">
              <a:buClr>
                <a:schemeClr val="dk1"/>
              </a:buClr>
              <a:buSzPts val="52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rPr>
              <a:t>2-Full payment</a:t>
            </a:r>
          </a:p>
          <a:p>
            <a:pPr marL="0">
              <a:buClr>
                <a:schemeClr val="dk1"/>
              </a:buClr>
              <a:buSzPts val="52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rPr>
              <a:t>3-Partial payment.</a:t>
            </a:r>
            <a:br>
              <a:rPr lang="en-US" sz="2000" b="1" dirty="0">
                <a:effectLst/>
                <a:latin typeface="Times New Roman" panose="02020603050405020304" pitchFamily="18" charset="0"/>
                <a:ea typeface="Trebuchet MS" panose="020B0603020202020204" pitchFamily="34" charset="0"/>
              </a:rPr>
            </a:b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7F24A-467F-D63E-D132-C48458B83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53" y="2450969"/>
            <a:ext cx="2602621" cy="25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27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684" y="339970"/>
            <a:ext cx="1623493" cy="49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3" y="-1"/>
            <a:ext cx="1568450" cy="1185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2E0E17-3826-7BE8-EFBD-AA97151274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06" t="4373" b="14600"/>
          <a:stretch/>
        </p:blipFill>
        <p:spPr>
          <a:xfrm>
            <a:off x="81824" y="1185162"/>
            <a:ext cx="8980354" cy="39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3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3DEABD9D-39B4-3600-8F5E-8128F55A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24911643-8201-1952-B82F-DE7A0A9B5498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B605B95E-EE8A-8D8B-94F5-C02F00427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A1DB1-1F8E-C7EE-4E52-D5299B9D5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4A0003-131D-7D51-955F-146A58B54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9884"/>
            <a:ext cx="6056853" cy="709316"/>
          </a:xfrm>
        </p:spPr>
        <p:txBody>
          <a:bodyPr/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Processing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88B19-518C-362A-542C-6E13F5A4A37B}"/>
              </a:ext>
            </a:extLst>
          </p:cNvPr>
          <p:cNvSpPr txBox="1"/>
          <p:nvPr/>
        </p:nvSpPr>
        <p:spPr>
          <a:xfrm>
            <a:off x="318680" y="2633655"/>
            <a:ext cx="40813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>
              <a:buClr>
                <a:schemeClr val="dk1"/>
              </a:buClr>
              <a:buSzPts val="52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1-Creat bank (information ,address)</a:t>
            </a:r>
          </a:p>
          <a:p>
            <a:pPr marL="171450">
              <a:buClr>
                <a:schemeClr val="dk1"/>
              </a:buClr>
              <a:buSzPts val="52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2-Create bank branch</a:t>
            </a:r>
          </a:p>
          <a:p>
            <a:pPr marL="171450">
              <a:buClr>
                <a:schemeClr val="dk1"/>
              </a:buClr>
              <a:buSzPts val="52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3-create bank account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69AEB-A70A-5A61-92CD-B39CA7B7F064}"/>
              </a:ext>
            </a:extLst>
          </p:cNvPr>
          <p:cNvSpPr txBox="1"/>
          <p:nvPr/>
        </p:nvSpPr>
        <p:spPr>
          <a:xfrm>
            <a:off x="190777" y="2109735"/>
            <a:ext cx="5553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52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up payment bank and bank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60D83-6769-279E-E50D-0A9558C9B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53" y="2450969"/>
            <a:ext cx="2602621" cy="25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66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47843CC4-67BB-E2AE-B50D-FBED464F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C7D565CC-3125-36B9-FFCC-0268F4F98124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EC889ED3-FE22-6C55-B31F-54C743B2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8AB6C-92D6-D732-91C4-DB7B6E42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0FE4EB3C-2EBC-45BE-26DD-E8AACD627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9884"/>
            <a:ext cx="6056853" cy="709316"/>
          </a:xfrm>
        </p:spPr>
        <p:txBody>
          <a:bodyPr/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Bank Information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B04D8-4E9E-D709-F7E9-635D57804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" y="795794"/>
            <a:ext cx="5943600" cy="3156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504BE2-517F-9056-4DFE-E5A72FA2D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566" y="2561212"/>
            <a:ext cx="4778022" cy="26402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C6322C0-C466-05CE-63FA-66BBA1CED819}"/>
              </a:ext>
            </a:extLst>
          </p:cNvPr>
          <p:cNvSpPr/>
          <p:nvPr/>
        </p:nvSpPr>
        <p:spPr>
          <a:xfrm>
            <a:off x="1191080" y="2766952"/>
            <a:ext cx="2098385" cy="949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E7C9-C3A1-3902-EFB1-D7A1556A2398}"/>
              </a:ext>
            </a:extLst>
          </p:cNvPr>
          <p:cNvSpPr/>
          <p:nvPr/>
        </p:nvSpPr>
        <p:spPr>
          <a:xfrm>
            <a:off x="4069073" y="4424953"/>
            <a:ext cx="1005853" cy="211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51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9732-2EA5-B1CA-2876-9E338C58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7644"/>
          </a:xfrm>
        </p:spPr>
        <p:txBody>
          <a:bodyPr/>
          <a:lstStyle/>
          <a:p>
            <a:pPr>
              <a:buSzPts val="52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Bank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5C275-09AC-888D-31C1-63BE0A2E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632"/>
            <a:ext cx="6784622" cy="45288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18113F2-7333-04AE-5E89-EFD93888DC56}"/>
              </a:ext>
            </a:extLst>
          </p:cNvPr>
          <p:cNvSpPr/>
          <p:nvPr/>
        </p:nvSpPr>
        <p:spPr>
          <a:xfrm>
            <a:off x="1202957" y="1382276"/>
            <a:ext cx="1124608" cy="593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xt Academy – ERP Career Development">
            <a:extLst>
              <a:ext uri="{FF2B5EF4-FFF2-40B4-BE49-F238E27FC236}">
                <a16:creationId xmlns:a16="http://schemas.microsoft.com/office/drawing/2014/main" id="{23CE885D-F922-B992-AA10-AE3DE2C72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41795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86B36-B9DD-A459-DAB4-B3131C1B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38713" cy="7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52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DE267-6C6B-A12A-FC7C-361266B0A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07FB-DAE2-24AD-A986-71FEF42E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7644"/>
          </a:xfrm>
        </p:spPr>
        <p:txBody>
          <a:bodyPr/>
          <a:lstStyle/>
          <a:p>
            <a:pPr>
              <a:buSzPts val="52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Bank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1E580-932E-F3F6-3FC1-08310357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81" r="13766" b="15712"/>
          <a:stretch/>
        </p:blipFill>
        <p:spPr>
          <a:xfrm>
            <a:off x="0" y="965712"/>
            <a:ext cx="9013371" cy="417249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C27AEE1-4D1B-EC6E-EF28-565DAD04D0E1}"/>
              </a:ext>
            </a:extLst>
          </p:cNvPr>
          <p:cNvSpPr/>
          <p:nvPr/>
        </p:nvSpPr>
        <p:spPr>
          <a:xfrm>
            <a:off x="130629" y="1650670"/>
            <a:ext cx="1698171" cy="6649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ext Academy – ERP Career Development">
            <a:extLst>
              <a:ext uri="{FF2B5EF4-FFF2-40B4-BE49-F238E27FC236}">
                <a16:creationId xmlns:a16="http://schemas.microsoft.com/office/drawing/2014/main" id="{DB8D0635-4BC5-90CB-B228-BF2FB340C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41795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49115-2449-81F6-CD94-D870A7918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6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99E7-8541-3445-FE6D-81A384F6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1D10-921B-791D-0E79-1BCAC0A2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7644"/>
          </a:xfrm>
        </p:spPr>
        <p:txBody>
          <a:bodyPr/>
          <a:lstStyle/>
          <a:p>
            <a:pPr>
              <a:buSzPts val="52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Bank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3DC09-146A-5B32-F506-3AA25FD5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2" t="15669" r="4935" b="13595"/>
          <a:stretch/>
        </p:blipFill>
        <p:spPr>
          <a:xfrm>
            <a:off x="0" y="898272"/>
            <a:ext cx="8971864" cy="40893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10D5B70-D53B-9DDF-0150-9025DB1067C9}"/>
              </a:ext>
            </a:extLst>
          </p:cNvPr>
          <p:cNvSpPr/>
          <p:nvPr/>
        </p:nvSpPr>
        <p:spPr>
          <a:xfrm>
            <a:off x="2188608" y="1211283"/>
            <a:ext cx="2098385" cy="949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64736B79-3DA2-1B4A-CB3B-8B3F0FB23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41795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F45939-405A-CC49-9159-B4B964DC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67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443CC-A2A0-6BFA-BDC3-E27F1B3CE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FA2A-6450-9DF9-73F8-E250261D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7644"/>
          </a:xfrm>
        </p:spPr>
        <p:txBody>
          <a:bodyPr/>
          <a:lstStyle/>
          <a:p>
            <a:pPr>
              <a:buSzPts val="52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Bank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59AD1-A2F0-D212-6E84-F7D32F85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63" r="11039" b="14325"/>
          <a:stretch/>
        </p:blipFill>
        <p:spPr>
          <a:xfrm>
            <a:off x="0" y="914400"/>
            <a:ext cx="9060873" cy="41326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1282600-2EF5-EDC2-1D4F-DC0720C9CB7D}"/>
              </a:ext>
            </a:extLst>
          </p:cNvPr>
          <p:cNvSpPr/>
          <p:nvPr/>
        </p:nvSpPr>
        <p:spPr>
          <a:xfrm>
            <a:off x="83127" y="1621774"/>
            <a:ext cx="2098385" cy="949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ext Academy – ERP Career Development">
            <a:extLst>
              <a:ext uri="{FF2B5EF4-FFF2-40B4-BE49-F238E27FC236}">
                <a16:creationId xmlns:a16="http://schemas.microsoft.com/office/drawing/2014/main" id="{FA33D438-8FA1-45D8-AB67-4770AFA83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41795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2029B-9C6E-FABF-860E-81332506F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174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F277E-3638-3B03-A113-00D45AEA9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DF87-1792-521B-74F8-1A6435A2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7644"/>
          </a:xfrm>
        </p:spPr>
        <p:txBody>
          <a:bodyPr/>
          <a:lstStyle/>
          <a:p>
            <a:pPr>
              <a:buSzPts val="52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Bank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37D94-4247-E6B0-B6AC-C9EFB301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56" r="4805" b="7165"/>
          <a:stretch/>
        </p:blipFill>
        <p:spPr>
          <a:xfrm>
            <a:off x="219693" y="767644"/>
            <a:ext cx="8704613" cy="41682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A9FB273-2095-9056-7938-EF890C29E2FF}"/>
              </a:ext>
            </a:extLst>
          </p:cNvPr>
          <p:cNvSpPr/>
          <p:nvPr/>
        </p:nvSpPr>
        <p:spPr>
          <a:xfrm>
            <a:off x="219693" y="668389"/>
            <a:ext cx="1145969" cy="3714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ext Academy – ERP Career Development">
            <a:extLst>
              <a:ext uri="{FF2B5EF4-FFF2-40B4-BE49-F238E27FC236}">
                <a16:creationId xmlns:a16="http://schemas.microsoft.com/office/drawing/2014/main" id="{77CB5782-88DB-19FA-5A86-828610188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41795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74288-CCCC-968F-B2DC-B21E0217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93" y="-40927"/>
            <a:ext cx="938713" cy="7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7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A5E3E-5237-8C5F-7859-C12CBEBF9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D0D3-7C1A-279C-4682-8FC26588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7644"/>
          </a:xfrm>
        </p:spPr>
        <p:txBody>
          <a:bodyPr/>
          <a:lstStyle/>
          <a:p>
            <a:pPr>
              <a:buSzPts val="52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Bank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5B6A6-6E8E-BA3E-C72C-74D4CAF1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5" t="12449" r="8313" b="9706"/>
          <a:stretch/>
        </p:blipFill>
        <p:spPr>
          <a:xfrm>
            <a:off x="-106877" y="961901"/>
            <a:ext cx="9334004" cy="400198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3C97203-EE06-2A09-656E-8DBDA1A66107}"/>
              </a:ext>
            </a:extLst>
          </p:cNvPr>
          <p:cNvSpPr/>
          <p:nvPr/>
        </p:nvSpPr>
        <p:spPr>
          <a:xfrm>
            <a:off x="498763" y="855022"/>
            <a:ext cx="1674421" cy="671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ABC10902-5149-78E6-A348-8DD08C5EC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41795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9EB23-4817-99EA-628A-D7072072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1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6DE48-165B-DA8C-7F3B-7977DD7BB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BF56-61EC-3CD0-6CE0-E9F35DAD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7644"/>
          </a:xfrm>
        </p:spPr>
        <p:txBody>
          <a:bodyPr/>
          <a:lstStyle/>
          <a:p>
            <a:pPr>
              <a:buSzPts val="52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Bank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B87D5-4A17-C228-BE82-FB4446F4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4" t="10887" r="19351" b="7852"/>
          <a:stretch/>
        </p:blipFill>
        <p:spPr>
          <a:xfrm>
            <a:off x="0" y="1175658"/>
            <a:ext cx="9060872" cy="38119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58268FF-5B79-7D9D-E08E-52216AAE0D87}"/>
              </a:ext>
            </a:extLst>
          </p:cNvPr>
          <p:cNvSpPr/>
          <p:nvPr/>
        </p:nvSpPr>
        <p:spPr>
          <a:xfrm>
            <a:off x="2731325" y="2814451"/>
            <a:ext cx="1840676" cy="873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527FB322-88CA-C920-64DF-0F0F12623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53670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02285-6E38-04B3-9DDE-E09F18074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02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2280-C7CA-709E-D77C-EFAE26BC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A720-0506-1AC9-D5F5-49BEE8DA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767644"/>
          </a:xfrm>
        </p:spPr>
        <p:txBody>
          <a:bodyPr/>
          <a:lstStyle/>
          <a:p>
            <a:pPr>
              <a:buSzPts val="52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Bank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F544A-3D70-95CF-5119-5C6E31A0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21" r="3275" b="20734"/>
          <a:stretch/>
        </p:blipFill>
        <p:spPr>
          <a:xfrm>
            <a:off x="-1" y="767644"/>
            <a:ext cx="9144001" cy="414874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847816B-5F8D-9FD8-2EDA-159B6EF410D5}"/>
              </a:ext>
            </a:extLst>
          </p:cNvPr>
          <p:cNvSpPr/>
          <p:nvPr/>
        </p:nvSpPr>
        <p:spPr>
          <a:xfrm>
            <a:off x="1282536" y="1541968"/>
            <a:ext cx="1401288" cy="457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C277D78A-02D6-72CD-A3EC-BDC064FF5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41795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B3F89-4C33-3A45-D795-89DC7F838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7" y="41795"/>
            <a:ext cx="938713" cy="7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20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684" y="365517"/>
            <a:ext cx="1623493" cy="49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3" y="-1"/>
            <a:ext cx="1623492" cy="1226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EB0AB-CAE2-3927-8436-7160D7621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7" t="3872" b="11216"/>
          <a:stretch/>
        </p:blipFill>
        <p:spPr>
          <a:xfrm>
            <a:off x="444672" y="1226751"/>
            <a:ext cx="8254655" cy="39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44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EA25-2C7A-5262-3E9D-709E39AA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0837-3D7A-F00F-C7F7-8074EFAB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170" y="212808"/>
            <a:ext cx="6810212" cy="767644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partial payment</a:t>
            </a:r>
          </a:p>
        </p:txBody>
      </p:sp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6EDB2E6F-7026-9112-EA07-EA9691E88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41795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A6368-9440-6D32-817D-008F58026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7" y="41795"/>
            <a:ext cx="938713" cy="709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FE5B48-7CCF-3369-ECF0-C1138FB927F7}"/>
              </a:ext>
            </a:extLst>
          </p:cNvPr>
          <p:cNvSpPr txBox="1"/>
          <p:nvPr/>
        </p:nvSpPr>
        <p:spPr>
          <a:xfrm>
            <a:off x="311700" y="1821134"/>
            <a:ext cx="593198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buClr>
                <a:schemeClr val="dk1"/>
              </a:buClr>
              <a:buSzPts val="3600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rPr>
              <a:t>1-Total Payment can be done from payment - entry or invoice entry-invoice batch(invoice must be validated).</a:t>
            </a:r>
          </a:p>
          <a:p>
            <a:pPr>
              <a:buClr>
                <a:schemeClr val="dk1"/>
              </a:buClr>
              <a:buSzPts val="36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2-Search by invoice in batch name (status must be validated and create account yes)</a:t>
            </a:r>
            <a:br>
              <a:rPr lang="en-US" sz="1400" b="1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3-To Pay in full : action-pay in full Will open payment screen.</a:t>
            </a:r>
          </a:p>
          <a:p>
            <a:pPr>
              <a:buClr>
                <a:schemeClr val="dk1"/>
              </a:buClr>
              <a:buSzPts val="3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 Check all details (bank account created, currency, payments amount, payment process profile(standard check format), doc no, payment method) save &amp; will show invoice details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dk1"/>
              </a:buClr>
              <a:buSzPts val="3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5-Action-create account-final post-ok</a:t>
            </a:r>
            <a:r>
              <a:rPr lang="en-US" b="1" dirty="0">
                <a:latin typeface="Trebuchet MS" panose="020B060302020202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F4A9DC-D4B6-D8DE-5137-619E1872FAC7}"/>
              </a:ext>
            </a:extLst>
          </p:cNvPr>
          <p:cNvSpPr txBox="1">
            <a:spLocks/>
          </p:cNvSpPr>
          <p:nvPr/>
        </p:nvSpPr>
        <p:spPr>
          <a:xfrm>
            <a:off x="-872272" y="4190240"/>
            <a:ext cx="7721601" cy="102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>
              <a:spcBef>
                <a:spcPts val="400"/>
              </a:spcBef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8EFC-1DAE-1FBA-D79E-D3A38ACE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307" y="65545"/>
            <a:ext cx="5345685" cy="699911"/>
          </a:xfrm>
        </p:spPr>
        <p:txBody>
          <a:bodyPr/>
          <a:lstStyle/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Payment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EDD96-4AC5-B299-E7FC-19CE807E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200"/>
            <a:ext cx="8832300" cy="4334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5E5B82-CC72-1D48-55A6-4AE4792C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BB7C1242-8C87-FF5D-B5DF-9A4AB5B51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65545"/>
            <a:ext cx="1120155" cy="3420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3F4270-96BE-ED24-E7FC-480BF4EE6521}"/>
              </a:ext>
            </a:extLst>
          </p:cNvPr>
          <p:cNvSpPr/>
          <p:nvPr/>
        </p:nvSpPr>
        <p:spPr>
          <a:xfrm>
            <a:off x="2505694" y="3372592"/>
            <a:ext cx="1235033" cy="5054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38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1FE66-D71E-5A28-F618-BDCF7713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198"/>
            <a:ext cx="4978402" cy="4334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9F3F8-C8B9-F5F1-B49B-2392576F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2" y="809199"/>
            <a:ext cx="4165598" cy="4334299"/>
          </a:xfrm>
          <a:prstGeom prst="rect">
            <a:avLst/>
          </a:prstGeom>
        </p:spPr>
      </p:pic>
      <p:pic>
        <p:nvPicPr>
          <p:cNvPr id="7" name="Picture 6" descr="Next Academy – ERP Career Development">
            <a:extLst>
              <a:ext uri="{FF2B5EF4-FFF2-40B4-BE49-F238E27FC236}">
                <a16:creationId xmlns:a16="http://schemas.microsoft.com/office/drawing/2014/main" id="{98B62318-5118-2F89-35C8-D49161E40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53670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365352-0466-EACC-F52F-79B21FC8B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572"/>
            <a:ext cx="938713" cy="7093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2CF9A1-E8F6-E99A-66C2-7F68A5D9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633" y="31368"/>
            <a:ext cx="5189568" cy="699911"/>
          </a:xfrm>
        </p:spPr>
        <p:txBody>
          <a:bodyPr/>
          <a:lstStyle/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Payment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F5E924-BFED-C6B0-6384-45281D207C6B}"/>
              </a:ext>
            </a:extLst>
          </p:cNvPr>
          <p:cNvSpPr/>
          <p:nvPr/>
        </p:nvSpPr>
        <p:spPr>
          <a:xfrm>
            <a:off x="6543304" y="1698171"/>
            <a:ext cx="1840676" cy="873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6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CD434-27EC-7335-84E7-ECFDC9EC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755"/>
            <a:ext cx="9144000" cy="4405745"/>
          </a:xfrm>
          <a:prstGeom prst="rect">
            <a:avLst/>
          </a:prstGeom>
        </p:spPr>
      </p:pic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C3DED676-A390-F28C-D510-85327A51A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53670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A456E-AFBD-3EED-0865-8DEC0B391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5532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95CF97-B7F3-95CF-86A1-A9196829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307" y="101515"/>
            <a:ext cx="4579968" cy="699911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Payment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A1522-D9A6-BB28-0726-AE2854375BB3}"/>
              </a:ext>
            </a:extLst>
          </p:cNvPr>
          <p:cNvSpPr/>
          <p:nvPr/>
        </p:nvSpPr>
        <p:spPr>
          <a:xfrm>
            <a:off x="225631" y="1413163"/>
            <a:ext cx="1840676" cy="873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74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277C3-23AD-F13B-9C04-368102D0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801511"/>
            <a:ext cx="8930244" cy="4341989"/>
          </a:xfrm>
          <a:prstGeom prst="rect">
            <a:avLst/>
          </a:prstGeom>
        </p:spPr>
      </p:pic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C46824B5-B7CC-236B-3DEB-692B1F601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43" y="208049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FA1E54-F9CF-CE4F-A11F-AC467786B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FF4E95E-9C67-F832-F549-5E8874F4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574" y="99884"/>
            <a:ext cx="3610607" cy="699911"/>
          </a:xfrm>
        </p:spPr>
        <p:txBody>
          <a:bodyPr/>
          <a:lstStyle/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Payment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ECB144-05CE-FD03-32EC-F33F586B686B}"/>
              </a:ext>
            </a:extLst>
          </p:cNvPr>
          <p:cNvSpPr/>
          <p:nvPr/>
        </p:nvSpPr>
        <p:spPr>
          <a:xfrm>
            <a:off x="3883231" y="2972505"/>
            <a:ext cx="1211283" cy="498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064A-F1BD-F01C-FFCC-477447F6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B17D8DB6-938A-88AC-4110-86C85AC99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43" y="208049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37CDD-9215-36D5-8290-AAB587B0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21C9F9-3131-816B-013B-43D3D5BD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006" y="109289"/>
            <a:ext cx="5367988" cy="699911"/>
          </a:xfrm>
        </p:spPr>
        <p:txBody>
          <a:bodyPr/>
          <a:lstStyle/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Payment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EBE778-71C7-C937-2F2B-8A3AD4208A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82" b="15249"/>
          <a:stretch/>
        </p:blipFill>
        <p:spPr>
          <a:xfrm>
            <a:off x="0" y="905251"/>
            <a:ext cx="9144000" cy="413836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F4DC690-A5FD-FE05-A3CB-71767F8D10D1}"/>
              </a:ext>
            </a:extLst>
          </p:cNvPr>
          <p:cNvSpPr/>
          <p:nvPr/>
        </p:nvSpPr>
        <p:spPr>
          <a:xfrm>
            <a:off x="6353299" y="3550721"/>
            <a:ext cx="1840676" cy="873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31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77755-05C5-3F94-2F7A-952076E0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E88D5D37-6C07-7D36-2000-4774FF817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43" y="208049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E6186-D3D9-4307-4EC9-E794F602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A753EAD-69FA-06E1-63E3-CD65802B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786" y="106560"/>
            <a:ext cx="4810427" cy="699911"/>
          </a:xfrm>
        </p:spPr>
        <p:txBody>
          <a:bodyPr/>
          <a:lstStyle/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Payment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15E54-0FAA-D539-1A38-E8A9615F2242}"/>
              </a:ext>
            </a:extLst>
          </p:cNvPr>
          <p:cNvSpPr txBox="1"/>
          <p:nvPr/>
        </p:nvSpPr>
        <p:spPr>
          <a:xfrm>
            <a:off x="210377" y="1863949"/>
            <a:ext cx="7563639" cy="2790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40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1-Partial payment must be done only from payment screen</a:t>
            </a:r>
          </a:p>
          <a:p>
            <a:pPr marL="0" marR="0">
              <a:spcBef>
                <a:spcPts val="40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Payment-entry-payments</a:t>
            </a:r>
          </a:p>
          <a:p>
            <a:pPr marL="0" marR="0">
              <a:spcBef>
                <a:spcPts val="40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2-Will find operating unit only &amp; fill all data manually</a:t>
            </a:r>
            <a:b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Select payments amount- Enter &amp; adjust invoice</a:t>
            </a:r>
          </a:p>
          <a:p>
            <a:pPr marL="0" marR="0">
              <a:spcBef>
                <a:spcPts val="400"/>
              </a:spcBef>
              <a:spcAft>
                <a:spcPts val="0"/>
              </a:spcAft>
            </a:pPr>
            <a:b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3-Enter invoice No or search by invoice and enter amount partially paid.</a:t>
            </a:r>
            <a:b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In Payment amount put the amount will be paid partially. </a:t>
            </a:r>
          </a:p>
          <a:p>
            <a:pPr marL="0" marR="0">
              <a:spcBef>
                <a:spcPts val="40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4-Action create account final post</a:t>
            </a:r>
            <a:b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</a:br>
            <a:r>
              <a:rPr lang="en-US" sz="1800" kern="0" dirty="0"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403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A325-3132-A9AF-2C19-13C6194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950" y="99884"/>
            <a:ext cx="5708100" cy="733778"/>
          </a:xfrm>
        </p:spPr>
        <p:txBody>
          <a:bodyPr/>
          <a:lstStyle/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payment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9BCB2-C496-0E08-D6C6-A9419DEE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1822"/>
            <a:ext cx="9144000" cy="4172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6EECA-BC19-A553-5D66-4255FF4E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8713" cy="709316"/>
          </a:xfrm>
          <a:prstGeom prst="rect">
            <a:avLst/>
          </a:prstGeom>
        </p:spPr>
      </p:pic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BEDE883C-02CE-9B73-8DDF-FF0785A31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57" y="99884"/>
            <a:ext cx="1120155" cy="3420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08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28F04-2A5A-0349-1397-BCDE9C43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274"/>
            <a:ext cx="9144000" cy="4117342"/>
          </a:xfrm>
          <a:prstGeom prst="rect">
            <a:avLst/>
          </a:prstGeom>
        </p:spPr>
      </p:pic>
      <p:pic>
        <p:nvPicPr>
          <p:cNvPr id="4" name="Picture 3" descr="Next Academy – ERP Career Development">
            <a:extLst>
              <a:ext uri="{FF2B5EF4-FFF2-40B4-BE49-F238E27FC236}">
                <a16:creationId xmlns:a16="http://schemas.microsoft.com/office/drawing/2014/main" id="{E81E7F02-CDEF-3535-FC53-8BEF2F843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57" y="99884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C3D2B-A654-5E65-4D84-FF0C1B0AE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559"/>
            <a:ext cx="938713" cy="7093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DA6C81F-CAE9-40AD-E140-3D1932AE60A4}"/>
              </a:ext>
            </a:extLst>
          </p:cNvPr>
          <p:cNvSpPr/>
          <p:nvPr/>
        </p:nvSpPr>
        <p:spPr>
          <a:xfrm>
            <a:off x="4108863" y="2790702"/>
            <a:ext cx="1472540" cy="498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90EAB9-59CE-9B48-1926-01238406D104}"/>
              </a:ext>
            </a:extLst>
          </p:cNvPr>
          <p:cNvSpPr txBox="1">
            <a:spLocks/>
          </p:cNvSpPr>
          <p:nvPr/>
        </p:nvSpPr>
        <p:spPr>
          <a:xfrm>
            <a:off x="1717950" y="99884"/>
            <a:ext cx="5708100" cy="73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payment </a:t>
            </a:r>
          </a:p>
        </p:txBody>
      </p:sp>
    </p:spTree>
    <p:extLst>
      <p:ext uri="{BB962C8B-B14F-4D97-AF65-F5344CB8AC3E}">
        <p14:creationId xmlns:p14="http://schemas.microsoft.com/office/powerpoint/2010/main" val="1273732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6EA73-2DCD-2BE4-F744-670EB616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152"/>
            <a:ext cx="8952089" cy="4120736"/>
          </a:xfrm>
          <a:prstGeom prst="rect">
            <a:avLst/>
          </a:prstGeom>
        </p:spPr>
      </p:pic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3E8FCA6C-E1D0-1402-CA25-853C3AF46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845" y="84612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1F630-D039-1AB5-CBE9-09271083B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559"/>
            <a:ext cx="938713" cy="7093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BDAAEA5-5F73-077D-4831-7754BEFA59AF}"/>
              </a:ext>
            </a:extLst>
          </p:cNvPr>
          <p:cNvSpPr/>
          <p:nvPr/>
        </p:nvSpPr>
        <p:spPr>
          <a:xfrm>
            <a:off x="4572000" y="2790701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596D7-BEDF-CAED-B407-BFD0508491E7}"/>
              </a:ext>
            </a:extLst>
          </p:cNvPr>
          <p:cNvSpPr txBox="1">
            <a:spLocks/>
          </p:cNvSpPr>
          <p:nvPr/>
        </p:nvSpPr>
        <p:spPr>
          <a:xfrm>
            <a:off x="1717950" y="-26574"/>
            <a:ext cx="5708100" cy="73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payment </a:t>
            </a:r>
          </a:p>
        </p:txBody>
      </p:sp>
    </p:spTree>
    <p:extLst>
      <p:ext uri="{BB962C8B-B14F-4D97-AF65-F5344CB8AC3E}">
        <p14:creationId xmlns:p14="http://schemas.microsoft.com/office/powerpoint/2010/main" val="3544685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1DC98C3-C4DA-BA3C-3E96-935DAB91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31" y="454542"/>
            <a:ext cx="2808038" cy="85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8971B-3559-079E-4560-57EC731D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3" y="-1"/>
            <a:ext cx="2027347" cy="1531917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6677B6A5-EEF5-6A90-4212-F395DD743C67}"/>
              </a:ext>
            </a:extLst>
          </p:cNvPr>
          <p:cNvSpPr txBox="1">
            <a:spLocks/>
          </p:cNvSpPr>
          <p:nvPr/>
        </p:nvSpPr>
        <p:spPr>
          <a:xfrm>
            <a:off x="76892" y="2136042"/>
            <a:ext cx="8990216" cy="221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Automate Accounts Payable module using </a:t>
            </a:r>
          </a:p>
          <a:p>
            <a:pPr algn="ctr">
              <a:lnSpc>
                <a:spcPct val="13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Oracle ERP system ?</a:t>
            </a:r>
            <a:endParaRPr lang="en-EG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954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571BF2B5-5980-08C3-EEC3-A8914CA81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8FE525FC-D1F0-6E94-BAF8-2344F5220C43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F63B672A-6D1C-5D74-76AE-A0E56593E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CC15A-11D5-D259-A42D-8D3A58922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6AC4170C-7902-1CDD-539C-12F09AAF083C}"/>
              </a:ext>
            </a:extLst>
          </p:cNvPr>
          <p:cNvSpPr txBox="1">
            <a:spLocks/>
          </p:cNvSpPr>
          <p:nvPr/>
        </p:nvSpPr>
        <p:spPr>
          <a:xfrm>
            <a:off x="1371600" y="99884"/>
            <a:ext cx="6056853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</a:t>
            </a:r>
            <a:r>
              <a:rPr lang="en-US" dirty="0"/>
              <a:t> Refund</a:t>
            </a:r>
            <a:endParaRPr lang="en-EG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38E01-89AA-B403-79FB-F221BFDA4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5154"/>
            <a:ext cx="9144000" cy="43343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4CAD3F-E907-3C7F-9438-B6DFEDB6F686}"/>
              </a:ext>
            </a:extLst>
          </p:cNvPr>
          <p:cNvSpPr/>
          <p:nvPr/>
        </p:nvSpPr>
        <p:spPr>
          <a:xfrm>
            <a:off x="4096987" y="2885703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92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1A24D31B-2D97-C7C2-1279-C8EAC9986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3A034C2B-D50C-74A0-3618-E1D5FEAE1AAA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0AF9679F-6C74-358A-605C-EBD2678BC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A9638-B2B2-638A-705F-820E14DE6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3DC1698-E935-4A22-9237-6B44AC551E13}"/>
              </a:ext>
            </a:extLst>
          </p:cNvPr>
          <p:cNvSpPr txBox="1">
            <a:spLocks/>
          </p:cNvSpPr>
          <p:nvPr/>
        </p:nvSpPr>
        <p:spPr>
          <a:xfrm>
            <a:off x="1371600" y="99884"/>
            <a:ext cx="6056853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</a:t>
            </a:r>
            <a:r>
              <a:rPr lang="en-US" dirty="0"/>
              <a:t> Refund</a:t>
            </a:r>
            <a:endParaRPr lang="en-EG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17268-A7E7-D2AD-E7A4-7C1F3CCD39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497"/>
          <a:stretch/>
        </p:blipFill>
        <p:spPr>
          <a:xfrm>
            <a:off x="0" y="809199"/>
            <a:ext cx="9144000" cy="43343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B2AD034-551E-E356-8972-9B02AE0CD2FA}"/>
              </a:ext>
            </a:extLst>
          </p:cNvPr>
          <p:cNvSpPr/>
          <p:nvPr/>
        </p:nvSpPr>
        <p:spPr>
          <a:xfrm>
            <a:off x="4687212" y="4750130"/>
            <a:ext cx="938151" cy="4459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8C5ADD-84AC-C25D-346B-17B501F4F558}"/>
              </a:ext>
            </a:extLst>
          </p:cNvPr>
          <p:cNvSpPr/>
          <p:nvPr/>
        </p:nvSpPr>
        <p:spPr>
          <a:xfrm>
            <a:off x="5498275" y="1804523"/>
            <a:ext cx="1163818" cy="974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4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B7095ADB-C852-68C8-22CE-054EACAB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02A87313-05C1-AF42-AF61-B239A4462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243" y="58677"/>
            <a:ext cx="7785637" cy="8387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600"/>
            </a:pPr>
            <a:r>
              <a:rPr lang="en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Processing and Cash Management</a:t>
            </a: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1F47B83F-B334-A39C-9F32-EB1EE6AA72A6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132E96B7-6491-7CF4-8651-DC8104CAB240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" name="Google Shape;104;p17">
            <a:extLst>
              <a:ext uri="{FF2B5EF4-FFF2-40B4-BE49-F238E27FC236}">
                <a16:creationId xmlns:a16="http://schemas.microsoft.com/office/drawing/2014/main" id="{07098504-509A-BE25-34BF-0EBC25781FF9}"/>
              </a:ext>
            </a:extLst>
          </p:cNvPr>
          <p:cNvSpPr txBox="1"/>
          <p:nvPr/>
        </p:nvSpPr>
        <p:spPr>
          <a:xfrm>
            <a:off x="182875" y="1316115"/>
            <a:ext cx="3914037" cy="106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Process payments for posted invoices through different ways such as checks or electronic transfers.</a:t>
            </a:r>
          </a:p>
          <a:p>
            <a:endParaRPr lang="en-US" sz="1600" b="1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</a:endParaRPr>
          </a:p>
        </p:txBody>
      </p:sp>
      <p:sp>
        <p:nvSpPr>
          <p:cNvPr id="105" name="Google Shape;105;p17">
            <a:extLst>
              <a:ext uri="{FF2B5EF4-FFF2-40B4-BE49-F238E27FC236}">
                <a16:creationId xmlns:a16="http://schemas.microsoft.com/office/drawing/2014/main" id="{55829D56-3E90-FD9B-251A-50F4F80A6A07}"/>
              </a:ext>
            </a:extLst>
          </p:cNvPr>
          <p:cNvSpPr txBox="1"/>
          <p:nvPr/>
        </p:nvSpPr>
        <p:spPr>
          <a:xfrm>
            <a:off x="197696" y="3349117"/>
            <a:ext cx="2672773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Process voids for incorrectly issued payments </a:t>
            </a: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then, </a:t>
            </a:r>
            <a:r>
              <a:rPr lang="en-US" sz="16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Record refunds from suppliers and apply them to the appropriate invoices</a:t>
            </a:r>
            <a:r>
              <a:rPr lang="en-US" sz="16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Google Shape;107;p17">
            <a:extLst>
              <a:ext uri="{FF2B5EF4-FFF2-40B4-BE49-F238E27FC236}">
                <a16:creationId xmlns:a16="http://schemas.microsoft.com/office/drawing/2014/main" id="{72947890-37A8-2534-2306-AC9B05B0475D}"/>
              </a:ext>
            </a:extLst>
          </p:cNvPr>
          <p:cNvSpPr txBox="1"/>
          <p:nvPr/>
        </p:nvSpPr>
        <p:spPr>
          <a:xfrm>
            <a:off x="6855212" y="2662839"/>
            <a:ext cx="2324141" cy="229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Process supplier pre-payments &amp; advances in addition to applying pre-payments to future invoices.</a:t>
            </a:r>
          </a:p>
        </p:txBody>
      </p:sp>
      <p:grpSp>
        <p:nvGrpSpPr>
          <p:cNvPr id="108" name="Google Shape;108;p17">
            <a:extLst>
              <a:ext uri="{FF2B5EF4-FFF2-40B4-BE49-F238E27FC236}">
                <a16:creationId xmlns:a16="http://schemas.microsoft.com/office/drawing/2014/main" id="{DCC3D474-A1F5-7A18-2B71-63E6600CF245}"/>
              </a:ext>
            </a:extLst>
          </p:cNvPr>
          <p:cNvGrpSpPr/>
          <p:nvPr/>
        </p:nvGrpSpPr>
        <p:grpSpPr>
          <a:xfrm flipH="1">
            <a:off x="245763" y="3130160"/>
            <a:ext cx="355641" cy="340151"/>
            <a:chOff x="5049750" y="832600"/>
            <a:chExt cx="505100" cy="483100"/>
          </a:xfrm>
        </p:grpSpPr>
        <p:sp>
          <p:nvSpPr>
            <p:cNvPr id="109" name="Google Shape;109;p17">
              <a:extLst>
                <a:ext uri="{FF2B5EF4-FFF2-40B4-BE49-F238E27FC236}">
                  <a16:creationId xmlns:a16="http://schemas.microsoft.com/office/drawing/2014/main" id="{6D232B7B-2ED1-4037-1180-4DF70F9A7B1B}"/>
                </a:ext>
              </a:extLst>
            </p:cNvPr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" name="Google Shape;110;p17">
              <a:extLst>
                <a:ext uri="{FF2B5EF4-FFF2-40B4-BE49-F238E27FC236}">
                  <a16:creationId xmlns:a16="http://schemas.microsoft.com/office/drawing/2014/main" id="{65AA4FC3-E38D-8533-6E1B-11AE0D49B422}"/>
                </a:ext>
              </a:extLst>
            </p:cNvPr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7" name="Google Shape;117;p17">
            <a:extLst>
              <a:ext uri="{FF2B5EF4-FFF2-40B4-BE49-F238E27FC236}">
                <a16:creationId xmlns:a16="http://schemas.microsoft.com/office/drawing/2014/main" id="{7D599DC9-2FB8-D6EF-320E-5A8BF4F1E5E8}"/>
              </a:ext>
            </a:extLst>
          </p:cNvPr>
          <p:cNvGrpSpPr/>
          <p:nvPr/>
        </p:nvGrpSpPr>
        <p:grpSpPr>
          <a:xfrm>
            <a:off x="8553324" y="2739570"/>
            <a:ext cx="340168" cy="340186"/>
            <a:chOff x="1487200" y="2021475"/>
            <a:chExt cx="483125" cy="483150"/>
          </a:xfrm>
        </p:grpSpPr>
        <p:sp>
          <p:nvSpPr>
            <p:cNvPr id="118" name="Google Shape;118;p17">
              <a:extLst>
                <a:ext uri="{FF2B5EF4-FFF2-40B4-BE49-F238E27FC236}">
                  <a16:creationId xmlns:a16="http://schemas.microsoft.com/office/drawing/2014/main" id="{195DFE1F-144A-A368-DBCF-A61F582B2005}"/>
                </a:ext>
              </a:extLst>
            </p:cNvPr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" name="Google Shape;119;p17">
              <a:extLst>
                <a:ext uri="{FF2B5EF4-FFF2-40B4-BE49-F238E27FC236}">
                  <a16:creationId xmlns:a16="http://schemas.microsoft.com/office/drawing/2014/main" id="{6AC2E0EB-FFE0-C656-AB38-BAE2741A742A}"/>
                </a:ext>
              </a:extLst>
            </p:cNvPr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" name="Google Shape;120;p17">
              <a:extLst>
                <a:ext uri="{FF2B5EF4-FFF2-40B4-BE49-F238E27FC236}">
                  <a16:creationId xmlns:a16="http://schemas.microsoft.com/office/drawing/2014/main" id="{2402EDCE-C1FE-7558-D137-09DCFED8575C}"/>
                </a:ext>
              </a:extLst>
            </p:cNvPr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" name="Google Shape;121;p17">
              <a:extLst>
                <a:ext uri="{FF2B5EF4-FFF2-40B4-BE49-F238E27FC236}">
                  <a16:creationId xmlns:a16="http://schemas.microsoft.com/office/drawing/2014/main" id="{C75261C2-B0F3-7AB1-206C-03BC8DF050AA}"/>
                </a:ext>
              </a:extLst>
            </p:cNvPr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2" name="Google Shape;122;p17">
            <a:extLst>
              <a:ext uri="{FF2B5EF4-FFF2-40B4-BE49-F238E27FC236}">
                <a16:creationId xmlns:a16="http://schemas.microsoft.com/office/drawing/2014/main" id="{5471FFC2-3A41-2659-EE27-6D6A771BC7CD}"/>
              </a:ext>
            </a:extLst>
          </p:cNvPr>
          <p:cNvGrpSpPr/>
          <p:nvPr/>
        </p:nvGrpSpPr>
        <p:grpSpPr>
          <a:xfrm>
            <a:off x="307722" y="941723"/>
            <a:ext cx="352230" cy="348542"/>
            <a:chOff x="1049375" y="2318350"/>
            <a:chExt cx="298525" cy="295400"/>
          </a:xfrm>
        </p:grpSpPr>
        <p:sp>
          <p:nvSpPr>
            <p:cNvPr id="123" name="Google Shape;123;p17">
              <a:extLst>
                <a:ext uri="{FF2B5EF4-FFF2-40B4-BE49-F238E27FC236}">
                  <a16:creationId xmlns:a16="http://schemas.microsoft.com/office/drawing/2014/main" id="{DA4D2566-7F32-6762-D8B7-0A38EE8214BB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>
              <a:extLst>
                <a:ext uri="{FF2B5EF4-FFF2-40B4-BE49-F238E27FC236}">
                  <a16:creationId xmlns:a16="http://schemas.microsoft.com/office/drawing/2014/main" id="{7AB8781F-311D-A12B-DDFE-83F8E0A658D0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>
              <a:extLst>
                <a:ext uri="{FF2B5EF4-FFF2-40B4-BE49-F238E27FC236}">
                  <a16:creationId xmlns:a16="http://schemas.microsoft.com/office/drawing/2014/main" id="{8DDCDF9E-06F8-BA22-CD25-E44771376898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>
              <a:extLst>
                <a:ext uri="{FF2B5EF4-FFF2-40B4-BE49-F238E27FC236}">
                  <a16:creationId xmlns:a16="http://schemas.microsoft.com/office/drawing/2014/main" id="{4816887B-B214-227F-ED33-157694AE1DA5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3866FCCE-CB23-0A43-B9E7-0F1FB9A44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FF289A-1DA2-5C96-1CB7-531C5B240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FB921AB-A81A-D3B9-5EE9-B5C0DDFEFE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325535"/>
              </p:ext>
            </p:extLst>
          </p:nvPr>
        </p:nvGraphicFramePr>
        <p:xfrm>
          <a:off x="2905822" y="188170"/>
          <a:ext cx="3914037" cy="528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2E3211F-2E25-BB13-4505-CE51822EA9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9490" y="1029661"/>
            <a:ext cx="2141266" cy="193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6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30564CAA-A0F4-6BFA-0325-7F3B039F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38CA7FA5-A945-DDF6-37D4-DFA90C84A437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FC497570-12FA-ACA1-04F8-6E3AB942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B08DCA-E9A0-6422-2F18-D603A7E54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BB6F63E-76B7-4C41-A7A2-994400849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098" y="92337"/>
            <a:ext cx="5594347" cy="1372200"/>
          </a:xfrm>
        </p:spPr>
        <p:txBody>
          <a:bodyPr/>
          <a:lstStyle/>
          <a:p>
            <a:pPr algn="ctr">
              <a:buSzPts val="36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Nile For Furniture</a:t>
            </a:r>
            <a:b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Terms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4FB4D-1F07-E534-DE44-7BCA5C697FF4}"/>
              </a:ext>
            </a:extLst>
          </p:cNvPr>
          <p:cNvSpPr txBox="1"/>
          <p:nvPr/>
        </p:nvSpPr>
        <p:spPr>
          <a:xfrm>
            <a:off x="182880" y="1649941"/>
            <a:ext cx="88892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(2 Installments)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:50% during 15 Days of the month of invoice (Days of months:15,0)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50% during 15 Days of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month of invoice (Days of months:15,1(1 REFER TO NEXT MONTH)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 1% &gt;&gt;&gt; day of months :10.0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Discount:3% &gt;&gt;&gt; day of months :10,1</a:t>
            </a:r>
          </a:p>
          <a:p>
            <a:endParaRPr lang="en-E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2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5BF91834-9812-076D-025E-76E2A24BA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1AAF545E-2AE7-1AD0-8E88-BAD25B569A89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3C7321FE-876A-E2A7-03D0-5591B5E48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B5AB3-2DC6-C538-B009-604017B6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C9E8D-8F7C-0807-B1B9-2980B00B3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831" y="1356119"/>
            <a:ext cx="9144000" cy="37791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E187907-0A20-A923-82A8-BC4EB861786B}"/>
              </a:ext>
            </a:extLst>
          </p:cNvPr>
          <p:cNvSpPr/>
          <p:nvPr/>
        </p:nvSpPr>
        <p:spPr>
          <a:xfrm>
            <a:off x="3146633" y="2305674"/>
            <a:ext cx="1120155" cy="532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25E4FE-1439-F194-9299-7CB68998FFA0}"/>
              </a:ext>
            </a:extLst>
          </p:cNvPr>
          <p:cNvSpPr/>
          <p:nvPr/>
        </p:nvSpPr>
        <p:spPr>
          <a:xfrm>
            <a:off x="2586555" y="3454404"/>
            <a:ext cx="1120155" cy="532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51AC65-7CCD-3542-B02A-A932E8BEA502}"/>
              </a:ext>
            </a:extLst>
          </p:cNvPr>
          <p:cNvSpPr/>
          <p:nvPr/>
        </p:nvSpPr>
        <p:spPr>
          <a:xfrm>
            <a:off x="5805018" y="3454404"/>
            <a:ext cx="1120155" cy="532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9B5FC96-C486-9AA9-F033-543E200A54E3}"/>
              </a:ext>
            </a:extLst>
          </p:cNvPr>
          <p:cNvSpPr txBox="1">
            <a:spLocks/>
          </p:cNvSpPr>
          <p:nvPr/>
        </p:nvSpPr>
        <p:spPr>
          <a:xfrm>
            <a:off x="1770098" y="92337"/>
            <a:ext cx="5594347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SzPts val="36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Nile For Furniture</a:t>
            </a:r>
            <a:b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Terms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11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65AD2E59-9695-0308-8FEA-F9FE41A71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BE6F980D-D096-F8FB-4071-3BC5E49C2E50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7A9188EA-7CF1-ED13-80F2-BAE85E0E9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9EF99-F8E8-8BD4-A2B5-BEA4FA6E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E7D526-72C7-9AD6-4CC8-25E9E4AC7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9884"/>
            <a:ext cx="6056853" cy="709316"/>
          </a:xfrm>
        </p:spPr>
        <p:txBody>
          <a:bodyPr/>
          <a:lstStyle/>
          <a:p>
            <a:pPr algn="ctr">
              <a:buSzPts val="36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supplier payment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D9039-76F9-B87B-A2BF-5488614F7F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97" t="12144" r="22207" b="8320"/>
          <a:stretch/>
        </p:blipFill>
        <p:spPr>
          <a:xfrm>
            <a:off x="0" y="935154"/>
            <a:ext cx="9144000" cy="40889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84111A-3822-6F33-68E2-F73F6CE03525}"/>
              </a:ext>
            </a:extLst>
          </p:cNvPr>
          <p:cNvSpPr/>
          <p:nvPr/>
        </p:nvSpPr>
        <p:spPr>
          <a:xfrm>
            <a:off x="2390487" y="2979628"/>
            <a:ext cx="1120155" cy="532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293D54-B377-3706-4315-1FBDDFA2D326}"/>
              </a:ext>
            </a:extLst>
          </p:cNvPr>
          <p:cNvSpPr/>
          <p:nvPr/>
        </p:nvSpPr>
        <p:spPr>
          <a:xfrm>
            <a:off x="450466" y="1745673"/>
            <a:ext cx="1120155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A2EAA8-3AB2-9C85-1D6B-C49E33A803A2}"/>
              </a:ext>
            </a:extLst>
          </p:cNvPr>
          <p:cNvSpPr/>
          <p:nvPr/>
        </p:nvSpPr>
        <p:spPr>
          <a:xfrm>
            <a:off x="1270332" y="2979628"/>
            <a:ext cx="1120155" cy="532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56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>
          <a:extLst>
            <a:ext uri="{FF2B5EF4-FFF2-40B4-BE49-F238E27FC236}">
              <a16:creationId xmlns:a16="http://schemas.microsoft.com/office/drawing/2014/main" id="{6FBF3CCE-0B15-E7F9-A956-DB0D7EC6E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8B5F2AD8-6FD8-8DB5-6833-86B51A2AF291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26553B48-8C49-11AA-1B48-44F04BF18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60EA5-356E-6F36-572A-AB0269EEC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DE592B3-585D-BF28-DD9F-438E60B05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419" y="236771"/>
            <a:ext cx="6499162" cy="520785"/>
          </a:xfrm>
        </p:spPr>
        <p:txBody>
          <a:bodyPr/>
          <a:lstStyle/>
          <a:p>
            <a:pPr algn="ctr">
              <a:buSzPts val="36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supplier payment terms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F827E-6D98-DCEC-E880-9FC950CCBA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87" t="6290" r="22597" b="5780"/>
          <a:stretch/>
        </p:blipFill>
        <p:spPr>
          <a:xfrm>
            <a:off x="0" y="1185163"/>
            <a:ext cx="9144000" cy="39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515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CC0F5614-0EA0-8CDB-6248-660F44EDE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CB7438EA-B06E-AA76-8D7A-00401919698D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9892CD4D-CF28-9C6C-1E80-1BFE71D8C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76C8F-0B1C-4842-57C6-27B682426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20DCAE6F-2D26-ED3F-7FC5-7A432A62BB40}"/>
              </a:ext>
            </a:extLst>
          </p:cNvPr>
          <p:cNvSpPr txBox="1">
            <a:spLocks/>
          </p:cNvSpPr>
          <p:nvPr/>
        </p:nvSpPr>
        <p:spPr>
          <a:xfrm>
            <a:off x="1371600" y="99884"/>
            <a:ext cx="6580414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SzPts val="36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supplier payment terms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B5641-E627-51F7-7637-D0B84B61AA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36" t="13303" r="24156" b="6010"/>
          <a:stretch/>
        </p:blipFill>
        <p:spPr>
          <a:xfrm>
            <a:off x="71831" y="1009403"/>
            <a:ext cx="9144000" cy="40342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B9DFC0F-2C84-BAC7-CF8F-E62A4992F8EB}"/>
              </a:ext>
            </a:extLst>
          </p:cNvPr>
          <p:cNvSpPr/>
          <p:nvPr/>
        </p:nvSpPr>
        <p:spPr>
          <a:xfrm>
            <a:off x="1191080" y="3184776"/>
            <a:ext cx="1120155" cy="532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15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5E834062-E032-0F31-E6FF-AA080A6F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0645B3AF-F668-C4EB-680B-9B0D3EFA5656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D251738F-51A7-2501-C2DC-5D70ABD70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E3AD7-2EB8-43AB-0CA6-3563EDE9F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08C297-A146-D7D0-C6DC-475A2E80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144" b="8551"/>
          <a:stretch/>
        </p:blipFill>
        <p:spPr>
          <a:xfrm>
            <a:off x="60518" y="966542"/>
            <a:ext cx="9144000" cy="407707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3049273-A08D-2177-9E22-62CECAD3F9C8}"/>
              </a:ext>
            </a:extLst>
          </p:cNvPr>
          <p:cNvSpPr txBox="1">
            <a:spLocks/>
          </p:cNvSpPr>
          <p:nvPr/>
        </p:nvSpPr>
        <p:spPr>
          <a:xfrm>
            <a:off x="1371600" y="99884"/>
            <a:ext cx="6580414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SzPts val="36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supplier payment terms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23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6F20E-AB96-09DA-B914-51250F50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6E9B-2E96-AA68-371E-836C8DA4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985" y="270897"/>
            <a:ext cx="5517600" cy="733778"/>
          </a:xfrm>
        </p:spPr>
        <p:txBody>
          <a:bodyPr/>
          <a:lstStyle/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Prepayments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EFFAA-D890-089C-95D2-39D545AB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713" cy="709316"/>
          </a:xfrm>
          <a:prstGeom prst="rect">
            <a:avLst/>
          </a:prstGeom>
        </p:spPr>
      </p:pic>
      <p:pic>
        <p:nvPicPr>
          <p:cNvPr id="6" name="Picture 5" descr="Next Academy – ERP Career Development">
            <a:extLst>
              <a:ext uri="{FF2B5EF4-FFF2-40B4-BE49-F238E27FC236}">
                <a16:creationId xmlns:a16="http://schemas.microsoft.com/office/drawing/2014/main" id="{EC9CA414-C2AD-207E-23C4-0A43CC482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57" y="99884"/>
            <a:ext cx="1120155" cy="3420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E063A1-BD83-A514-22B6-EDC60C38715F}"/>
              </a:ext>
            </a:extLst>
          </p:cNvPr>
          <p:cNvSpPr txBox="1"/>
          <p:nvPr/>
        </p:nvSpPr>
        <p:spPr>
          <a:xfrm>
            <a:off x="157321" y="1749326"/>
            <a:ext cx="5892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1-Make invoice with prepayment type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Amount account will be automatically given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3-Action-validate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4-Action-creat account final post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5-Action-pay in full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6-From payment page (choose bank and supplier,……..)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7-Click twice on save button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 Action-create account-final post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9- Make standard invoice to complete transactions </a:t>
            </a:r>
          </a:p>
        </p:txBody>
      </p:sp>
    </p:spTree>
    <p:extLst>
      <p:ext uri="{BB962C8B-B14F-4D97-AF65-F5344CB8AC3E}">
        <p14:creationId xmlns:p14="http://schemas.microsoft.com/office/powerpoint/2010/main" val="1879178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5066430" y="514634"/>
            <a:ext cx="2726803" cy="2751101"/>
          </a:xfrm>
          <a:custGeom>
            <a:avLst/>
            <a:gdLst/>
            <a:ahLst/>
            <a:cxnLst/>
            <a:rect l="l" t="t" r="r" b="b"/>
            <a:pathLst>
              <a:path w="77433" h="78123" extrusionOk="0">
                <a:moveTo>
                  <a:pt x="38716" y="1"/>
                </a:moveTo>
                <a:cubicBezTo>
                  <a:pt x="17339" y="1"/>
                  <a:pt x="0" y="17477"/>
                  <a:pt x="0" y="39052"/>
                </a:cubicBezTo>
                <a:cubicBezTo>
                  <a:pt x="0" y="60626"/>
                  <a:pt x="17339" y="78122"/>
                  <a:pt x="38716" y="78122"/>
                </a:cubicBezTo>
                <a:cubicBezTo>
                  <a:pt x="60114" y="78122"/>
                  <a:pt x="77432" y="60626"/>
                  <a:pt x="77432" y="39052"/>
                </a:cubicBezTo>
                <a:cubicBezTo>
                  <a:pt x="77432" y="17477"/>
                  <a:pt x="60114" y="1"/>
                  <a:pt x="38716" y="1"/>
                </a:cubicBezTo>
                <a:close/>
              </a:path>
            </a:pathLst>
          </a:custGeom>
          <a:solidFill>
            <a:srgbClr val="E0E0E0">
              <a:alpha val="5000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04685" y="559393"/>
            <a:ext cx="3924265" cy="4269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ERP System for Accounting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5583036" y="1069688"/>
            <a:ext cx="3047700" cy="16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dirty="0">
                <a:solidFill>
                  <a:schemeClr val="accent4"/>
                </a:solidFill>
              </a:rPr>
              <a:t>AP</a:t>
            </a:r>
            <a:r>
              <a:rPr lang="en" sz="11300" dirty="0">
                <a:solidFill>
                  <a:schemeClr val="accent6"/>
                </a:solidFill>
              </a:rPr>
              <a:t> </a:t>
            </a:r>
            <a:endParaRPr sz="11300" dirty="0">
              <a:solidFill>
                <a:schemeClr val="accent6"/>
              </a:solidFill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4804864" y="4334230"/>
            <a:ext cx="3249957" cy="399690"/>
          </a:xfrm>
          <a:custGeom>
            <a:avLst/>
            <a:gdLst/>
            <a:ahLst/>
            <a:cxnLst/>
            <a:rect l="l" t="t" r="r" b="b"/>
            <a:pathLst>
              <a:path w="92289" h="11350" extrusionOk="0">
                <a:moveTo>
                  <a:pt x="46144" y="1"/>
                </a:moveTo>
                <a:cubicBezTo>
                  <a:pt x="20649" y="1"/>
                  <a:pt x="0" y="2542"/>
                  <a:pt x="0" y="5675"/>
                </a:cubicBezTo>
                <a:cubicBezTo>
                  <a:pt x="0" y="8808"/>
                  <a:pt x="20649" y="11349"/>
                  <a:pt x="46144" y="11349"/>
                </a:cubicBezTo>
                <a:cubicBezTo>
                  <a:pt x="71640" y="11349"/>
                  <a:pt x="92288" y="8808"/>
                  <a:pt x="92288" y="5675"/>
                </a:cubicBezTo>
                <a:cubicBezTo>
                  <a:pt x="92288" y="2542"/>
                  <a:pt x="71640" y="1"/>
                  <a:pt x="4614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7489997" y="2514951"/>
            <a:ext cx="1414058" cy="1068564"/>
          </a:xfrm>
          <a:custGeom>
            <a:avLst/>
            <a:gdLst/>
            <a:ahLst/>
            <a:cxnLst/>
            <a:rect l="l" t="t" r="r" b="b"/>
            <a:pathLst>
              <a:path w="40155" h="30344" extrusionOk="0">
                <a:moveTo>
                  <a:pt x="5241" y="1"/>
                </a:moveTo>
                <a:lnTo>
                  <a:pt x="0" y="8513"/>
                </a:lnTo>
                <a:lnTo>
                  <a:pt x="34914" y="30343"/>
                </a:lnTo>
                <a:lnTo>
                  <a:pt x="40155" y="21832"/>
                </a:lnTo>
                <a:lnTo>
                  <a:pt x="5241" y="1"/>
                </a:lnTo>
                <a:close/>
              </a:path>
            </a:pathLst>
          </a:custGeom>
          <a:solidFill>
            <a:srgbClr val="377F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7508731" y="2526079"/>
            <a:ext cx="721626" cy="336550"/>
          </a:xfrm>
          <a:custGeom>
            <a:avLst/>
            <a:gdLst/>
            <a:ahLst/>
            <a:cxnLst/>
            <a:rect l="l" t="t" r="r" b="b"/>
            <a:pathLst>
              <a:path w="20492" h="9557" extrusionOk="0">
                <a:moveTo>
                  <a:pt x="5222" y="0"/>
                </a:moveTo>
                <a:cubicBezTo>
                  <a:pt x="5222" y="0"/>
                  <a:pt x="2778" y="5064"/>
                  <a:pt x="0" y="8512"/>
                </a:cubicBezTo>
                <a:lnTo>
                  <a:pt x="20491" y="9556"/>
                </a:lnTo>
                <a:lnTo>
                  <a:pt x="5222" y="0"/>
                </a:lnTo>
                <a:close/>
              </a:path>
            </a:pathLst>
          </a:custGeom>
          <a:solidFill>
            <a:srgbClr val="256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8411203" y="3069641"/>
            <a:ext cx="1658310" cy="1258831"/>
          </a:xfrm>
          <a:custGeom>
            <a:avLst/>
            <a:gdLst/>
            <a:ahLst/>
            <a:cxnLst/>
            <a:rect l="l" t="t" r="r" b="b"/>
            <a:pathLst>
              <a:path w="47091" h="35747" extrusionOk="0">
                <a:moveTo>
                  <a:pt x="7725" y="0"/>
                </a:moveTo>
                <a:cubicBezTo>
                  <a:pt x="7443" y="0"/>
                  <a:pt x="7167" y="144"/>
                  <a:pt x="7015" y="411"/>
                </a:cubicBezTo>
                <a:lnTo>
                  <a:pt x="237" y="11405"/>
                </a:lnTo>
                <a:cubicBezTo>
                  <a:pt x="1" y="11799"/>
                  <a:pt x="119" y="12331"/>
                  <a:pt x="513" y="12587"/>
                </a:cubicBezTo>
                <a:lnTo>
                  <a:pt x="36313" y="34970"/>
                </a:lnTo>
                <a:cubicBezTo>
                  <a:pt x="37150" y="35495"/>
                  <a:pt x="38084" y="35747"/>
                  <a:pt x="39008" y="35747"/>
                </a:cubicBezTo>
                <a:cubicBezTo>
                  <a:pt x="40715" y="35747"/>
                  <a:pt x="42388" y="34888"/>
                  <a:pt x="43347" y="33315"/>
                </a:cubicBezTo>
                <a:lnTo>
                  <a:pt x="45613" y="29630"/>
                </a:lnTo>
                <a:cubicBezTo>
                  <a:pt x="47091" y="27207"/>
                  <a:pt x="46362" y="24035"/>
                  <a:pt x="43958" y="22518"/>
                </a:cubicBezTo>
                <a:lnTo>
                  <a:pt x="8178" y="135"/>
                </a:lnTo>
                <a:cubicBezTo>
                  <a:pt x="8037" y="44"/>
                  <a:pt x="7880" y="0"/>
                  <a:pt x="7725" y="0"/>
                </a:cubicBezTo>
                <a:close/>
              </a:path>
            </a:pathLst>
          </a:custGeom>
          <a:solidFill>
            <a:srgbClr val="0A4D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762536" y="415574"/>
            <a:ext cx="3334614" cy="2948939"/>
          </a:xfrm>
          <a:custGeom>
            <a:avLst/>
            <a:gdLst/>
            <a:ahLst/>
            <a:cxnLst/>
            <a:rect l="l" t="t" r="r" b="b"/>
            <a:pathLst>
              <a:path w="94693" h="83741" extrusionOk="0">
                <a:moveTo>
                  <a:pt x="47427" y="3814"/>
                </a:moveTo>
                <a:cubicBezTo>
                  <a:pt x="54207" y="3814"/>
                  <a:pt x="61068" y="5653"/>
                  <a:pt x="67246" y="9513"/>
                </a:cubicBezTo>
                <a:cubicBezTo>
                  <a:pt x="84920" y="20586"/>
                  <a:pt x="90377" y="44091"/>
                  <a:pt x="79423" y="61922"/>
                </a:cubicBezTo>
                <a:cubicBezTo>
                  <a:pt x="72283" y="73536"/>
                  <a:pt x="59922" y="79920"/>
                  <a:pt x="47289" y="79920"/>
                </a:cubicBezTo>
                <a:cubicBezTo>
                  <a:pt x="40505" y="79920"/>
                  <a:pt x="33642" y="78079"/>
                  <a:pt x="27466" y="74217"/>
                </a:cubicBezTo>
                <a:cubicBezTo>
                  <a:pt x="9793" y="63144"/>
                  <a:pt x="4335" y="39638"/>
                  <a:pt x="15290" y="21807"/>
                </a:cubicBezTo>
                <a:cubicBezTo>
                  <a:pt x="22432" y="10203"/>
                  <a:pt x="34790" y="3814"/>
                  <a:pt x="47427" y="3814"/>
                </a:cubicBezTo>
                <a:close/>
                <a:moveTo>
                  <a:pt x="47425" y="0"/>
                </a:moveTo>
                <a:cubicBezTo>
                  <a:pt x="33524" y="0"/>
                  <a:pt x="19924" y="7030"/>
                  <a:pt x="12078" y="19798"/>
                </a:cubicBezTo>
                <a:cubicBezTo>
                  <a:pt x="1" y="39422"/>
                  <a:pt x="6010" y="65291"/>
                  <a:pt x="25476" y="77468"/>
                </a:cubicBezTo>
                <a:cubicBezTo>
                  <a:pt x="32271" y="81715"/>
                  <a:pt x="39821" y="83740"/>
                  <a:pt x="47284" y="83740"/>
                </a:cubicBezTo>
                <a:cubicBezTo>
                  <a:pt x="61181" y="83740"/>
                  <a:pt x="74776" y="76719"/>
                  <a:pt x="82634" y="63952"/>
                </a:cubicBezTo>
                <a:cubicBezTo>
                  <a:pt x="94692" y="44328"/>
                  <a:pt x="88683" y="18458"/>
                  <a:pt x="69236" y="6281"/>
                </a:cubicBezTo>
                <a:cubicBezTo>
                  <a:pt x="62442" y="2027"/>
                  <a:pt x="54890" y="0"/>
                  <a:pt x="47425" y="0"/>
                </a:cubicBezTo>
                <a:close/>
              </a:path>
            </a:pathLst>
          </a:custGeom>
          <a:solidFill>
            <a:srgbClr val="7B989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824F7B1-5D9D-4D17-CCEE-CA0007743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71" y="216248"/>
            <a:ext cx="1268945" cy="38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DF75B-5593-AFDB-070B-8A5610CF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" y="110840"/>
            <a:ext cx="1268944" cy="9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99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240A6CAB-B025-4714-1979-7CA703A8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FF9B6442-AA0C-4573-ABD4-6756FA3703D0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012C553B-8E88-AECB-8FAF-4CA37274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92E0A-AFFF-1244-EC89-893167E7E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706AFE8-F064-B6A2-F6A7-62312EA8F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9884"/>
            <a:ext cx="6056853" cy="709316"/>
          </a:xfrm>
        </p:spPr>
        <p:txBody>
          <a:bodyPr/>
          <a:lstStyle/>
          <a:p>
            <a:pPr algn="ctr">
              <a:buSzPts val="36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Pre-Payment Setup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400F42-D390-BBF8-94AF-5B1BCE977A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57" t="25384" r="13036" b="6472"/>
          <a:stretch/>
        </p:blipFill>
        <p:spPr>
          <a:xfrm>
            <a:off x="0" y="809201"/>
            <a:ext cx="9072169" cy="43343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C34F9D3-2EBA-C033-9CC3-29120EA6EFC7}"/>
              </a:ext>
            </a:extLst>
          </p:cNvPr>
          <p:cNvSpPr/>
          <p:nvPr/>
        </p:nvSpPr>
        <p:spPr>
          <a:xfrm>
            <a:off x="6953440" y="2458192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60C9B2-945B-6619-5EED-52A483915296}"/>
              </a:ext>
            </a:extLst>
          </p:cNvPr>
          <p:cNvSpPr/>
          <p:nvPr/>
        </p:nvSpPr>
        <p:spPr>
          <a:xfrm>
            <a:off x="421574" y="4495553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3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>
          <a:extLst>
            <a:ext uri="{FF2B5EF4-FFF2-40B4-BE49-F238E27FC236}">
              <a16:creationId xmlns:a16="http://schemas.microsoft.com/office/drawing/2014/main" id="{CBFD7957-F51E-F9D4-C59E-F1E4A590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AA50681A-F8D1-0267-7005-8AE31E88C1A2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3AED47C1-432A-569A-7C50-21EA28678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0C1F2-478A-F4C8-9BB2-D808C86D1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90EBAD1-53DD-DCD9-6EA9-87915719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3895" y="100708"/>
            <a:ext cx="5581840" cy="709316"/>
          </a:xfrm>
        </p:spPr>
        <p:txBody>
          <a:bodyPr/>
          <a:lstStyle/>
          <a:p>
            <a:pPr algn="ctr">
              <a:buSzPts val="36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Pre-Payment Setup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5850B-5700-DE25-6D3D-1BEB0088FE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766" t="27100" r="14156" b="8783"/>
          <a:stretch/>
        </p:blipFill>
        <p:spPr>
          <a:xfrm>
            <a:off x="225631" y="938150"/>
            <a:ext cx="8918369" cy="41054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FD035E6-E22E-8212-A409-9173EC465CC0}"/>
              </a:ext>
            </a:extLst>
          </p:cNvPr>
          <p:cNvSpPr/>
          <p:nvPr/>
        </p:nvSpPr>
        <p:spPr>
          <a:xfrm>
            <a:off x="6953440" y="2766951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0314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A61CE3BA-62FB-8307-F6AC-7C3052A2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F39508ED-34BF-A6EA-C872-6766E865476E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7460BCA7-8C81-C28B-DCBE-138A1EAD4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169A7-ED5F-A33C-69EE-60CBAEAEE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3E11D6E-0B72-1144-5520-03AF33A7B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9884"/>
            <a:ext cx="6056853" cy="709316"/>
          </a:xfrm>
        </p:spPr>
        <p:txBody>
          <a:bodyPr/>
          <a:lstStyle/>
          <a:p>
            <a:pPr algn="ctr">
              <a:buSzPts val="3600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Pre-Payment Setup</a:t>
            </a:r>
            <a:endParaRPr lang="en-EG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B712C-9FC2-3729-1BD3-F492FE87C9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7" t="27100" r="5844" b="8783"/>
          <a:stretch/>
        </p:blipFill>
        <p:spPr>
          <a:xfrm>
            <a:off x="71830" y="992334"/>
            <a:ext cx="9072169" cy="415116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F07FFCB-7831-21E8-BF08-243138A71E29}"/>
              </a:ext>
            </a:extLst>
          </p:cNvPr>
          <p:cNvSpPr/>
          <p:nvPr/>
        </p:nvSpPr>
        <p:spPr>
          <a:xfrm>
            <a:off x="3289465" y="3503220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4D153-2E5F-CEE4-8146-93755E8782D3}"/>
              </a:ext>
            </a:extLst>
          </p:cNvPr>
          <p:cNvSpPr txBox="1"/>
          <p:nvPr/>
        </p:nvSpPr>
        <p:spPr>
          <a:xfrm>
            <a:off x="7428453" y="3403021"/>
            <a:ext cx="1036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Click twice on save icon</a:t>
            </a:r>
          </a:p>
        </p:txBody>
      </p:sp>
    </p:spTree>
    <p:extLst>
      <p:ext uri="{BB962C8B-B14F-4D97-AF65-F5344CB8AC3E}">
        <p14:creationId xmlns:p14="http://schemas.microsoft.com/office/powerpoint/2010/main" val="1433644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A4B4D6DC-4F41-E0E5-F49E-01A9DA848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13337025-75E5-92AE-F321-92D6D53970EB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14C8525D-E96D-8950-F3DC-3A9539A9C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1D4DD-C935-546E-0E93-E4D7544C6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8FA4DB0-9ADA-C466-460E-43283F9A37B9}"/>
              </a:ext>
            </a:extLst>
          </p:cNvPr>
          <p:cNvSpPr txBox="1">
            <a:spLocks/>
          </p:cNvSpPr>
          <p:nvPr/>
        </p:nvSpPr>
        <p:spPr>
          <a:xfrm>
            <a:off x="1371600" y="99884"/>
            <a:ext cx="6056853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Pre-Payment Setup</a:t>
            </a:r>
            <a:endParaRPr lang="en-EG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6474D-CE0D-7BD7-38C6-B0DB94F0DF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6" t="12882" r="29734" b="8509"/>
          <a:stretch/>
        </p:blipFill>
        <p:spPr>
          <a:xfrm>
            <a:off x="0" y="935154"/>
            <a:ext cx="9144000" cy="4334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7884B67-BA75-9C7F-1FA8-E1F16DB344E0}"/>
              </a:ext>
            </a:extLst>
          </p:cNvPr>
          <p:cNvSpPr/>
          <p:nvPr/>
        </p:nvSpPr>
        <p:spPr>
          <a:xfrm>
            <a:off x="2897579" y="2778330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9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44603801-5DF7-F52D-C769-B0922469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D5986717-0498-E459-B36F-85F2F04B1D5B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B745286D-C495-D464-7F8B-0CBB2AD85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68392-0F33-65FC-4369-14B7E525B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EAD7417F-05B7-4728-8C28-559AC0D81769}"/>
              </a:ext>
            </a:extLst>
          </p:cNvPr>
          <p:cNvSpPr txBox="1">
            <a:spLocks/>
          </p:cNvSpPr>
          <p:nvPr/>
        </p:nvSpPr>
        <p:spPr>
          <a:xfrm>
            <a:off x="2061210" y="99884"/>
            <a:ext cx="5021580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Pre-Payment Setup</a:t>
            </a:r>
            <a:endParaRPr lang="en-EG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E4214-FC71-C0B5-39E0-7FBAA82C27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690" r="17533" b="9475"/>
          <a:stretch/>
        </p:blipFill>
        <p:spPr>
          <a:xfrm>
            <a:off x="125270" y="935154"/>
            <a:ext cx="9018730" cy="42083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CB18E95-CDAA-EDC8-DD25-B6980C765174}"/>
              </a:ext>
            </a:extLst>
          </p:cNvPr>
          <p:cNvSpPr/>
          <p:nvPr/>
        </p:nvSpPr>
        <p:spPr>
          <a:xfrm>
            <a:off x="2968830" y="1721923"/>
            <a:ext cx="1923803" cy="1324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28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A99132D1-BBCF-35CE-2270-BA009B0CC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B15068EF-508C-E778-9378-401000F145CF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8B9D35F8-0DAC-95E3-FD03-B7AEE9CC8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05FB2-AC80-5DCA-8082-5A0F655E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880E1B1-6B24-AFF4-F430-D6C788CDD7C9}"/>
              </a:ext>
            </a:extLst>
          </p:cNvPr>
          <p:cNvSpPr txBox="1">
            <a:spLocks/>
          </p:cNvSpPr>
          <p:nvPr/>
        </p:nvSpPr>
        <p:spPr>
          <a:xfrm>
            <a:off x="1371600" y="99884"/>
            <a:ext cx="6056853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5200"/>
              <a:buFont typeface="Fira Sans Extra Condensed Medium"/>
              <a:buNone/>
              <a:defRPr sz="3600" b="1">
                <a:solidFill>
                  <a:schemeClr val="dk1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Pre-Payment Setup</a:t>
            </a:r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E9535-EBC6-3AFE-9788-D5155F16C5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7" t="15715" r="17273" b="5780"/>
          <a:stretch/>
        </p:blipFill>
        <p:spPr>
          <a:xfrm>
            <a:off x="-154958" y="892328"/>
            <a:ext cx="9227127" cy="4334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F3D366-4F90-2790-AACC-CC9C3ADB50E4}"/>
              </a:ext>
            </a:extLst>
          </p:cNvPr>
          <p:cNvSpPr/>
          <p:nvPr/>
        </p:nvSpPr>
        <p:spPr>
          <a:xfrm>
            <a:off x="896587" y="1531916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DC99FE-859E-C14B-B34F-714322DA1474}"/>
              </a:ext>
            </a:extLst>
          </p:cNvPr>
          <p:cNvSpPr/>
          <p:nvPr/>
        </p:nvSpPr>
        <p:spPr>
          <a:xfrm>
            <a:off x="6953440" y="4495553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39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07F6AE8A-4F98-EFC6-D6F0-AFA68092A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68D54FA4-2A55-DA65-6F48-94209F54776D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42F91153-518A-B856-03E1-14D18BD2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DB0A4E-89DA-C41A-20DD-833BE555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5C8D8DC-C7A1-1D3F-3117-C1F56CD20963}"/>
              </a:ext>
            </a:extLst>
          </p:cNvPr>
          <p:cNvSpPr txBox="1">
            <a:spLocks/>
          </p:cNvSpPr>
          <p:nvPr/>
        </p:nvSpPr>
        <p:spPr>
          <a:xfrm>
            <a:off x="1371600" y="99884"/>
            <a:ext cx="6056853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5200"/>
              <a:buFont typeface="Fira Sans Extra Condensed Medium"/>
              <a:buNone/>
              <a:defRPr sz="3600" b="1">
                <a:solidFill>
                  <a:schemeClr val="dk1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/>
              <a:t>Pre-Payment Setup</a:t>
            </a:r>
            <a:endParaRPr lang="en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0E04F-8BAC-E482-7D78-2382930EDA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0" t="15715" r="18762" b="6703"/>
          <a:stretch/>
        </p:blipFill>
        <p:spPr>
          <a:xfrm>
            <a:off x="71832" y="809200"/>
            <a:ext cx="9072168" cy="43343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096D48-2A0B-8431-695F-9162048160A8}"/>
              </a:ext>
            </a:extLst>
          </p:cNvPr>
          <p:cNvSpPr/>
          <p:nvPr/>
        </p:nvSpPr>
        <p:spPr>
          <a:xfrm>
            <a:off x="7766463" y="861189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E99742-C217-A88B-7D66-3F5AB548B709}"/>
              </a:ext>
            </a:extLst>
          </p:cNvPr>
          <p:cNvSpPr/>
          <p:nvPr/>
        </p:nvSpPr>
        <p:spPr>
          <a:xfrm>
            <a:off x="5925788" y="1509136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2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87B3EF03-F844-9C7C-1B79-F378E0983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AD56847A-DAAC-9E28-393A-8EBB0C32AF73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98B303EC-4C61-FDBF-5F6E-EB70005B0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34D06-0C58-3C45-96B6-5ECE0D53D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84B1B01-6D32-C84C-C338-0FCA0CDC5E90}"/>
              </a:ext>
            </a:extLst>
          </p:cNvPr>
          <p:cNvSpPr txBox="1">
            <a:spLocks/>
          </p:cNvSpPr>
          <p:nvPr/>
        </p:nvSpPr>
        <p:spPr>
          <a:xfrm>
            <a:off x="2105817" y="108328"/>
            <a:ext cx="4945380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5200"/>
              <a:buFont typeface="Fira Sans Extra Condensed Medium"/>
              <a:buNone/>
              <a:defRPr sz="3600" b="1">
                <a:solidFill>
                  <a:schemeClr val="dk1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Pre-Payment Setup</a:t>
            </a:r>
            <a:endParaRPr lang="en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17C44-5C6E-0A5F-8FCB-F1214A96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72" t="15716" r="18761" b="8089"/>
          <a:stretch/>
        </p:blipFill>
        <p:spPr>
          <a:xfrm>
            <a:off x="13016" y="809200"/>
            <a:ext cx="9130983" cy="43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10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AF5ABA0F-BF0B-3627-A9FC-0BA597F7B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66B164B7-B38C-316B-09FD-41B9A0667CB6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FCB9D01D-C86E-6FE0-6CBE-51B4005F7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1041C-1C88-E45B-3823-F4CD2E482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D1010C4-432D-33EE-2263-41F42E7F8D9E}"/>
              </a:ext>
            </a:extLst>
          </p:cNvPr>
          <p:cNvSpPr txBox="1">
            <a:spLocks/>
          </p:cNvSpPr>
          <p:nvPr/>
        </p:nvSpPr>
        <p:spPr>
          <a:xfrm>
            <a:off x="1371600" y="99884"/>
            <a:ext cx="6056853" cy="70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5200"/>
              <a:buFont typeface="Fira Sans Extra Condensed Medium"/>
              <a:buNone/>
              <a:defRPr sz="3600" b="1">
                <a:solidFill>
                  <a:schemeClr val="dk1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Pre-Payment Setup</a:t>
            </a:r>
            <a:endParaRPr lang="en-E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3155F-FF29-58D7-0C91-2595A9F4E2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93" t="20855" r="18761" b="6613"/>
          <a:stretch/>
        </p:blipFill>
        <p:spPr>
          <a:xfrm>
            <a:off x="0" y="809200"/>
            <a:ext cx="9072169" cy="423441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6EF945-F7D3-011B-DD40-397B398DA953}"/>
              </a:ext>
            </a:extLst>
          </p:cNvPr>
          <p:cNvSpPr/>
          <p:nvPr/>
        </p:nvSpPr>
        <p:spPr>
          <a:xfrm>
            <a:off x="6626868" y="1309218"/>
            <a:ext cx="1603169" cy="8854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182D19-D16E-3F9C-E401-630A8650CCC0}"/>
              </a:ext>
            </a:extLst>
          </p:cNvPr>
          <p:cNvSpPr/>
          <p:nvPr/>
        </p:nvSpPr>
        <p:spPr>
          <a:xfrm>
            <a:off x="535531" y="4519723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59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1029-65DC-04A4-C68A-B72FEC2A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88" y="-73794"/>
            <a:ext cx="8520600" cy="841800"/>
          </a:xfrm>
        </p:spPr>
        <p:txBody>
          <a:bodyPr/>
          <a:lstStyle/>
          <a:p>
            <a:r>
              <a:rPr lang="" dirty="0"/>
              <a:t> </a:t>
            </a:r>
            <a:r>
              <a:rPr lang="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Void</a:t>
            </a:r>
            <a:r>
              <a:rPr lang="" dirty="0"/>
              <a:t> Prepayment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AEB26-BDC2-0B22-7B51-82AA0491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03" r="24837" b="17778"/>
          <a:stretch/>
        </p:blipFill>
        <p:spPr>
          <a:xfrm>
            <a:off x="0" y="837954"/>
            <a:ext cx="9144000" cy="439906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9911845-881C-518D-60D7-74F2A058B891}"/>
              </a:ext>
            </a:extLst>
          </p:cNvPr>
          <p:cNvSpPr/>
          <p:nvPr/>
        </p:nvSpPr>
        <p:spPr>
          <a:xfrm>
            <a:off x="2731325" y="3657599"/>
            <a:ext cx="950026" cy="647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62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672837" y="144485"/>
            <a:ext cx="7526044" cy="5043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Automate AP System Using Oracle ERP System</a:t>
            </a:r>
            <a:endParaRPr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594251" y="888132"/>
            <a:ext cx="2261509" cy="2568162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5750" rIns="0" bIns="91425" anchor="ctr" anchorCtr="0">
            <a:noAutofit/>
          </a:bodyPr>
          <a:lstStyle/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&amp; Manage Supplier Invoices</a:t>
            </a:r>
          </a:p>
          <a:p>
            <a:pPr marL="228600" indent="-228600">
              <a:buFont typeface="+mj-lt"/>
              <a:buAutoNum type="alphaUcPeriod"/>
            </a:pPr>
            <a:endParaRPr lang="en-EG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 Adjustment &amp; Holds</a:t>
            </a:r>
          </a:p>
          <a:p>
            <a:pPr marL="228600" indent="-228600">
              <a:buFont typeface="+mj-lt"/>
              <a:buAutoNum type="alphaUcPeriod"/>
            </a:pPr>
            <a:endParaRPr lang="en-EG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 Inquiry</a:t>
            </a:r>
          </a:p>
        </p:txBody>
      </p:sp>
      <p:sp>
        <p:nvSpPr>
          <p:cNvPr id="133" name="Google Shape;133;p18"/>
          <p:cNvSpPr/>
          <p:nvPr/>
        </p:nvSpPr>
        <p:spPr>
          <a:xfrm>
            <a:off x="350283" y="1097089"/>
            <a:ext cx="2612350" cy="392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938" algn="ct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</a:rPr>
              <a:t>Supplier Invoice &amp; Billing</a:t>
            </a:r>
          </a:p>
        </p:txBody>
      </p:sp>
      <p:sp>
        <p:nvSpPr>
          <p:cNvPr id="134" name="Google Shape;134;p18"/>
          <p:cNvSpPr/>
          <p:nvPr/>
        </p:nvSpPr>
        <p:spPr>
          <a:xfrm>
            <a:off x="1096167" y="3537357"/>
            <a:ext cx="1033500" cy="1033500"/>
          </a:xfrm>
          <a:prstGeom prst="ellipse">
            <a:avLst/>
          </a:prstGeom>
          <a:solidFill>
            <a:srgbClr val="829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1205217" y="3659419"/>
            <a:ext cx="815400" cy="81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/>
          </a:p>
        </p:txBody>
      </p:sp>
      <p:sp>
        <p:nvSpPr>
          <p:cNvPr id="137" name="Google Shape;137;p18"/>
          <p:cNvSpPr/>
          <p:nvPr/>
        </p:nvSpPr>
        <p:spPr>
          <a:xfrm>
            <a:off x="3420381" y="889908"/>
            <a:ext cx="2187934" cy="2499497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5750" rIns="0" bIns="91425" anchor="ctr" anchorCtr="0">
            <a:noAutofit/>
          </a:bodyPr>
          <a:lstStyle/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Supplier Payments</a:t>
            </a:r>
          </a:p>
          <a:p>
            <a:pPr marL="228600" indent="-228600">
              <a:buFont typeface="+mj-lt"/>
              <a:buAutoNum type="alphaUcPeriod"/>
            </a:pPr>
            <a:endParaRPr lang="en-EG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Prepayments &amp; Advances</a:t>
            </a:r>
          </a:p>
          <a:p>
            <a:pPr marL="228600" indent="-228600">
              <a:buFont typeface="+mj-lt"/>
              <a:buAutoNum type="alphaUcPeriod"/>
            </a:pPr>
            <a:endParaRPr lang="en-EG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Payments and Refunds</a:t>
            </a:r>
          </a:p>
        </p:txBody>
      </p:sp>
      <p:sp>
        <p:nvSpPr>
          <p:cNvPr id="138" name="Google Shape;138;p18"/>
          <p:cNvSpPr/>
          <p:nvPr/>
        </p:nvSpPr>
        <p:spPr>
          <a:xfrm>
            <a:off x="3257548" y="1097089"/>
            <a:ext cx="2473778" cy="392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</a:rPr>
              <a:t>Payment Processing &amp; Cash Management</a:t>
            </a:r>
          </a:p>
        </p:txBody>
      </p:sp>
      <p:sp>
        <p:nvSpPr>
          <p:cNvPr id="139" name="Google Shape;139;p18"/>
          <p:cNvSpPr/>
          <p:nvPr/>
        </p:nvSpPr>
        <p:spPr>
          <a:xfrm>
            <a:off x="3937018" y="3536016"/>
            <a:ext cx="1033500" cy="1033500"/>
          </a:xfrm>
          <a:prstGeom prst="ellipse">
            <a:avLst/>
          </a:prstGeom>
          <a:solidFill>
            <a:srgbClr val="478C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4046089" y="3645089"/>
            <a:ext cx="815400" cy="81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/>
          </a:p>
        </p:txBody>
      </p:sp>
      <p:sp>
        <p:nvSpPr>
          <p:cNvPr id="141" name="Google Shape;141;p18"/>
          <p:cNvSpPr/>
          <p:nvPr/>
        </p:nvSpPr>
        <p:spPr>
          <a:xfrm>
            <a:off x="4225190" y="3824194"/>
            <a:ext cx="457211" cy="457190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6221279" y="889908"/>
            <a:ext cx="2187934" cy="2499497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5750" rIns="0" bIns="91425" anchor="ctr" anchorCtr="0">
            <a:noAutofit/>
          </a:bodyPr>
          <a:lstStyle/>
          <a:p>
            <a:pPr marL="228600" indent="-228600">
              <a:buFont typeface="+mj-lt"/>
              <a:buAutoNum type="alphaUcPeriod"/>
            </a:pPr>
            <a:endParaRPr lang="en-EG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lphaUcPeriod"/>
            </a:pPr>
            <a:endParaRPr lang="en-EG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Period-End Close</a:t>
            </a:r>
          </a:p>
          <a:p>
            <a:pPr marL="228600" indent="-228600">
              <a:buFont typeface="+mj-lt"/>
              <a:buAutoNum type="alphaUcPeriod"/>
            </a:pPr>
            <a:endParaRPr lang="en-EG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Financial Reports</a:t>
            </a:r>
          </a:p>
          <a:p>
            <a:pPr marL="228600" indent="-228600">
              <a:buFont typeface="+mj-lt"/>
              <a:buAutoNum type="alphaUcPeriod"/>
            </a:pPr>
            <a:endParaRPr lang="en-EG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Reconciliation with General Ledger</a:t>
            </a:r>
          </a:p>
          <a:p>
            <a:pPr marL="228600" indent="-228600">
              <a:buFont typeface="+mj-lt"/>
              <a:buAutoNum type="alphaUcPeriod"/>
            </a:pPr>
            <a:endParaRPr lang="en-EG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lphaUcPeriod"/>
            </a:pPr>
            <a:r>
              <a:rPr lang="en-EG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Write-offs and Adjustments</a:t>
            </a:r>
          </a:p>
        </p:txBody>
      </p:sp>
      <p:sp>
        <p:nvSpPr>
          <p:cNvPr id="143" name="Google Shape;143;p18"/>
          <p:cNvSpPr/>
          <p:nvPr/>
        </p:nvSpPr>
        <p:spPr>
          <a:xfrm>
            <a:off x="6018587" y="1097089"/>
            <a:ext cx="2579503" cy="392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100"/>
            </a:pPr>
            <a:r>
              <a:rPr lang="en-EG" dirty="0">
                <a:solidFill>
                  <a:srgbClr val="FFFFFF"/>
                </a:solidFill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Period-End Closing &amp; Reporting </a:t>
            </a:r>
            <a:endParaRPr dirty="0">
              <a:solidFill>
                <a:srgbClr val="FFFFFF"/>
              </a:solidFill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6851350" y="3489713"/>
            <a:ext cx="1033500" cy="1033500"/>
          </a:xfrm>
          <a:prstGeom prst="ellipse">
            <a:avLst/>
          </a:prstGeom>
          <a:solidFill>
            <a:srgbClr val="195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6960421" y="3598786"/>
            <a:ext cx="815400" cy="81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/>
          </a:p>
        </p:txBody>
      </p:sp>
      <p:grpSp>
        <p:nvGrpSpPr>
          <p:cNvPr id="146" name="Google Shape;146;p18"/>
          <p:cNvGrpSpPr/>
          <p:nvPr/>
        </p:nvGrpSpPr>
        <p:grpSpPr>
          <a:xfrm>
            <a:off x="7139534" y="3807191"/>
            <a:ext cx="457189" cy="398590"/>
            <a:chOff x="5046550" y="2327025"/>
            <a:chExt cx="299325" cy="261525"/>
          </a:xfrm>
        </p:grpSpPr>
        <p:sp>
          <p:nvSpPr>
            <p:cNvPr id="147" name="Google Shape;147;p18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4;p18">
            <a:extLst>
              <a:ext uri="{FF2B5EF4-FFF2-40B4-BE49-F238E27FC236}">
                <a16:creationId xmlns:a16="http://schemas.microsoft.com/office/drawing/2014/main" id="{1A64AE85-F7AB-5F04-2BC3-9FDE9AB6A51E}"/>
              </a:ext>
            </a:extLst>
          </p:cNvPr>
          <p:cNvSpPr/>
          <p:nvPr/>
        </p:nvSpPr>
        <p:spPr>
          <a:xfrm>
            <a:off x="1369611" y="3816976"/>
            <a:ext cx="457189" cy="445464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96D0-0B3A-94FC-0185-A7403BE36527}"/>
              </a:ext>
            </a:extLst>
          </p:cNvPr>
          <p:cNvSpPr txBox="1"/>
          <p:nvPr/>
        </p:nvSpPr>
        <p:spPr>
          <a:xfrm>
            <a:off x="1159623" y="462968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578F7-0525-F2F8-8C11-885E59582872}"/>
              </a:ext>
            </a:extLst>
          </p:cNvPr>
          <p:cNvSpPr txBox="1"/>
          <p:nvPr/>
        </p:nvSpPr>
        <p:spPr>
          <a:xfrm>
            <a:off x="3997278" y="462968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498CF-7623-32A0-F114-7B5426BAD238}"/>
              </a:ext>
            </a:extLst>
          </p:cNvPr>
          <p:cNvSpPr txBox="1"/>
          <p:nvPr/>
        </p:nvSpPr>
        <p:spPr>
          <a:xfrm>
            <a:off x="7004794" y="462968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1800" b="1" dirty="0">
                <a:solidFill>
                  <a:srgbClr val="1653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</a:p>
        </p:txBody>
      </p:sp>
      <p:pic>
        <p:nvPicPr>
          <p:cNvPr id="7" name="Picture 6" descr="Next Academy – ERP Career Development">
            <a:extLst>
              <a:ext uri="{FF2B5EF4-FFF2-40B4-BE49-F238E27FC236}">
                <a16:creationId xmlns:a16="http://schemas.microsoft.com/office/drawing/2014/main" id="{437246FE-5F08-D3D0-7746-649F10593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134" y="148177"/>
            <a:ext cx="1020536" cy="31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FE90E-A183-CACC-3F40-B3FFAA10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554"/>
            <a:ext cx="1020536" cy="740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7" grpId="0" animBg="1"/>
      <p:bldP spid="138" grpId="0" animBg="1"/>
      <p:bldP spid="142" grpId="0" animBg="1"/>
      <p:bldP spid="14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5066430" y="514634"/>
            <a:ext cx="2726803" cy="2751101"/>
          </a:xfrm>
          <a:custGeom>
            <a:avLst/>
            <a:gdLst/>
            <a:ahLst/>
            <a:cxnLst/>
            <a:rect l="l" t="t" r="r" b="b"/>
            <a:pathLst>
              <a:path w="77433" h="78123" extrusionOk="0">
                <a:moveTo>
                  <a:pt x="38716" y="1"/>
                </a:moveTo>
                <a:cubicBezTo>
                  <a:pt x="17339" y="1"/>
                  <a:pt x="0" y="17477"/>
                  <a:pt x="0" y="39052"/>
                </a:cubicBezTo>
                <a:cubicBezTo>
                  <a:pt x="0" y="60626"/>
                  <a:pt x="17339" y="78122"/>
                  <a:pt x="38716" y="78122"/>
                </a:cubicBezTo>
                <a:cubicBezTo>
                  <a:pt x="60114" y="78122"/>
                  <a:pt x="77432" y="60626"/>
                  <a:pt x="77432" y="39052"/>
                </a:cubicBezTo>
                <a:cubicBezTo>
                  <a:pt x="77432" y="17477"/>
                  <a:pt x="60114" y="1"/>
                  <a:pt x="38716" y="1"/>
                </a:cubicBezTo>
                <a:close/>
              </a:path>
            </a:pathLst>
          </a:custGeom>
          <a:solidFill>
            <a:srgbClr val="E0E0E0">
              <a:alpha val="50000"/>
            </a:srgb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190562" y="2098410"/>
            <a:ext cx="5277399" cy="2878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br>
              <a:rPr lang="en" sz="5800" dirty="0"/>
            </a:b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lang="en" sz="5800" dirty="0"/>
              <a:t> </a:t>
            </a: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End-Closing &amp; Reporting</a:t>
            </a:r>
            <a:endParaRPr sz="5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5600225" y="1071900"/>
            <a:ext cx="3047700" cy="163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dirty="0">
                <a:solidFill>
                  <a:schemeClr val="accent4"/>
                </a:solidFill>
              </a:rPr>
              <a:t>AP</a:t>
            </a:r>
            <a:r>
              <a:rPr lang="en" sz="11300" dirty="0">
                <a:solidFill>
                  <a:schemeClr val="accent6"/>
                </a:solidFill>
              </a:rPr>
              <a:t> </a:t>
            </a:r>
            <a:endParaRPr sz="11300" dirty="0">
              <a:solidFill>
                <a:schemeClr val="accent6"/>
              </a:solidFill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4804864" y="4334230"/>
            <a:ext cx="3249957" cy="399690"/>
          </a:xfrm>
          <a:custGeom>
            <a:avLst/>
            <a:gdLst/>
            <a:ahLst/>
            <a:cxnLst/>
            <a:rect l="l" t="t" r="r" b="b"/>
            <a:pathLst>
              <a:path w="92289" h="11350" extrusionOk="0">
                <a:moveTo>
                  <a:pt x="46144" y="1"/>
                </a:moveTo>
                <a:cubicBezTo>
                  <a:pt x="20649" y="1"/>
                  <a:pt x="0" y="2542"/>
                  <a:pt x="0" y="5675"/>
                </a:cubicBezTo>
                <a:cubicBezTo>
                  <a:pt x="0" y="8808"/>
                  <a:pt x="20649" y="11349"/>
                  <a:pt x="46144" y="11349"/>
                </a:cubicBezTo>
                <a:cubicBezTo>
                  <a:pt x="71640" y="11349"/>
                  <a:pt x="92288" y="8808"/>
                  <a:pt x="92288" y="5675"/>
                </a:cubicBezTo>
                <a:cubicBezTo>
                  <a:pt x="92288" y="2542"/>
                  <a:pt x="71640" y="1"/>
                  <a:pt x="4614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7489997" y="2514951"/>
            <a:ext cx="1414058" cy="1068564"/>
          </a:xfrm>
          <a:custGeom>
            <a:avLst/>
            <a:gdLst/>
            <a:ahLst/>
            <a:cxnLst/>
            <a:rect l="l" t="t" r="r" b="b"/>
            <a:pathLst>
              <a:path w="40155" h="30344" extrusionOk="0">
                <a:moveTo>
                  <a:pt x="5241" y="1"/>
                </a:moveTo>
                <a:lnTo>
                  <a:pt x="0" y="8513"/>
                </a:lnTo>
                <a:lnTo>
                  <a:pt x="34914" y="30343"/>
                </a:lnTo>
                <a:lnTo>
                  <a:pt x="40155" y="21832"/>
                </a:lnTo>
                <a:lnTo>
                  <a:pt x="5241" y="1"/>
                </a:lnTo>
                <a:close/>
              </a:path>
            </a:pathLst>
          </a:custGeom>
          <a:solidFill>
            <a:srgbClr val="377F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7508731" y="2526079"/>
            <a:ext cx="721626" cy="336550"/>
          </a:xfrm>
          <a:custGeom>
            <a:avLst/>
            <a:gdLst/>
            <a:ahLst/>
            <a:cxnLst/>
            <a:rect l="l" t="t" r="r" b="b"/>
            <a:pathLst>
              <a:path w="20492" h="9557" extrusionOk="0">
                <a:moveTo>
                  <a:pt x="5222" y="0"/>
                </a:moveTo>
                <a:cubicBezTo>
                  <a:pt x="5222" y="0"/>
                  <a:pt x="2778" y="5064"/>
                  <a:pt x="0" y="8512"/>
                </a:cubicBezTo>
                <a:lnTo>
                  <a:pt x="20491" y="9556"/>
                </a:lnTo>
                <a:lnTo>
                  <a:pt x="5222" y="0"/>
                </a:lnTo>
                <a:close/>
              </a:path>
            </a:pathLst>
          </a:custGeom>
          <a:solidFill>
            <a:srgbClr val="256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8411203" y="3069641"/>
            <a:ext cx="1658310" cy="1258831"/>
          </a:xfrm>
          <a:custGeom>
            <a:avLst/>
            <a:gdLst/>
            <a:ahLst/>
            <a:cxnLst/>
            <a:rect l="l" t="t" r="r" b="b"/>
            <a:pathLst>
              <a:path w="47091" h="35747" extrusionOk="0">
                <a:moveTo>
                  <a:pt x="7725" y="0"/>
                </a:moveTo>
                <a:cubicBezTo>
                  <a:pt x="7443" y="0"/>
                  <a:pt x="7167" y="144"/>
                  <a:pt x="7015" y="411"/>
                </a:cubicBezTo>
                <a:lnTo>
                  <a:pt x="237" y="11405"/>
                </a:lnTo>
                <a:cubicBezTo>
                  <a:pt x="1" y="11799"/>
                  <a:pt x="119" y="12331"/>
                  <a:pt x="513" y="12587"/>
                </a:cubicBezTo>
                <a:lnTo>
                  <a:pt x="36313" y="34970"/>
                </a:lnTo>
                <a:cubicBezTo>
                  <a:pt x="37150" y="35495"/>
                  <a:pt x="38084" y="35747"/>
                  <a:pt x="39008" y="35747"/>
                </a:cubicBezTo>
                <a:cubicBezTo>
                  <a:pt x="40715" y="35747"/>
                  <a:pt x="42388" y="34888"/>
                  <a:pt x="43347" y="33315"/>
                </a:cubicBezTo>
                <a:lnTo>
                  <a:pt x="45613" y="29630"/>
                </a:lnTo>
                <a:cubicBezTo>
                  <a:pt x="47091" y="27207"/>
                  <a:pt x="46362" y="24035"/>
                  <a:pt x="43958" y="22518"/>
                </a:cubicBezTo>
                <a:lnTo>
                  <a:pt x="8178" y="135"/>
                </a:lnTo>
                <a:cubicBezTo>
                  <a:pt x="8037" y="44"/>
                  <a:pt x="7880" y="0"/>
                  <a:pt x="7725" y="0"/>
                </a:cubicBezTo>
                <a:close/>
              </a:path>
            </a:pathLst>
          </a:custGeom>
          <a:solidFill>
            <a:srgbClr val="0A4D47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762536" y="415574"/>
            <a:ext cx="3334614" cy="2948939"/>
          </a:xfrm>
          <a:custGeom>
            <a:avLst/>
            <a:gdLst/>
            <a:ahLst/>
            <a:cxnLst/>
            <a:rect l="l" t="t" r="r" b="b"/>
            <a:pathLst>
              <a:path w="94693" h="83741" extrusionOk="0">
                <a:moveTo>
                  <a:pt x="47427" y="3814"/>
                </a:moveTo>
                <a:cubicBezTo>
                  <a:pt x="54207" y="3814"/>
                  <a:pt x="61068" y="5653"/>
                  <a:pt x="67246" y="9513"/>
                </a:cubicBezTo>
                <a:cubicBezTo>
                  <a:pt x="84920" y="20586"/>
                  <a:pt x="90377" y="44091"/>
                  <a:pt x="79423" y="61922"/>
                </a:cubicBezTo>
                <a:cubicBezTo>
                  <a:pt x="72283" y="73536"/>
                  <a:pt x="59922" y="79920"/>
                  <a:pt x="47289" y="79920"/>
                </a:cubicBezTo>
                <a:cubicBezTo>
                  <a:pt x="40505" y="79920"/>
                  <a:pt x="33642" y="78079"/>
                  <a:pt x="27466" y="74217"/>
                </a:cubicBezTo>
                <a:cubicBezTo>
                  <a:pt x="9793" y="63144"/>
                  <a:pt x="4335" y="39638"/>
                  <a:pt x="15290" y="21807"/>
                </a:cubicBezTo>
                <a:cubicBezTo>
                  <a:pt x="22432" y="10203"/>
                  <a:pt x="34790" y="3814"/>
                  <a:pt x="47427" y="3814"/>
                </a:cubicBezTo>
                <a:close/>
                <a:moveTo>
                  <a:pt x="47425" y="0"/>
                </a:moveTo>
                <a:cubicBezTo>
                  <a:pt x="33524" y="0"/>
                  <a:pt x="19924" y="7030"/>
                  <a:pt x="12078" y="19798"/>
                </a:cubicBezTo>
                <a:cubicBezTo>
                  <a:pt x="1" y="39422"/>
                  <a:pt x="6010" y="65291"/>
                  <a:pt x="25476" y="77468"/>
                </a:cubicBezTo>
                <a:cubicBezTo>
                  <a:pt x="32271" y="81715"/>
                  <a:pt x="39821" y="83740"/>
                  <a:pt x="47284" y="83740"/>
                </a:cubicBezTo>
                <a:cubicBezTo>
                  <a:pt x="61181" y="83740"/>
                  <a:pt x="74776" y="76719"/>
                  <a:pt x="82634" y="63952"/>
                </a:cubicBezTo>
                <a:cubicBezTo>
                  <a:pt x="94692" y="44328"/>
                  <a:pt x="88683" y="18458"/>
                  <a:pt x="69236" y="6281"/>
                </a:cubicBezTo>
                <a:cubicBezTo>
                  <a:pt x="62442" y="2027"/>
                  <a:pt x="54890" y="0"/>
                  <a:pt x="47425" y="0"/>
                </a:cubicBezTo>
                <a:close/>
              </a:path>
            </a:pathLst>
          </a:custGeom>
          <a:solidFill>
            <a:srgbClr val="7B9895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Next Academy – ERP Career Development">
            <a:extLst>
              <a:ext uri="{FF2B5EF4-FFF2-40B4-BE49-F238E27FC236}">
                <a16:creationId xmlns:a16="http://schemas.microsoft.com/office/drawing/2014/main" id="{76168673-1CFD-61E8-03F7-7ADAE637C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58" y="228075"/>
            <a:ext cx="1268945" cy="38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6AB72B-36D8-0DD7-4165-0C6F1277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3" y="166463"/>
            <a:ext cx="1268944" cy="9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80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D21455C7-60A7-6701-D8B9-9C5A96099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8354E80C-6195-EEA8-A10E-42898E218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029" y="0"/>
            <a:ext cx="6513097" cy="8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5200"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Step 3: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Period-End Closing &amp; Reporting </a:t>
            </a: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F5AA4A66-1131-304E-45F0-7B268D773C81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3047904B-426B-4D63-112E-39FAA076D7C7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" name="Google Shape;104;p17">
            <a:extLst>
              <a:ext uri="{FF2B5EF4-FFF2-40B4-BE49-F238E27FC236}">
                <a16:creationId xmlns:a16="http://schemas.microsoft.com/office/drawing/2014/main" id="{E5328256-1207-AB2B-1B80-4105438CC945}"/>
              </a:ext>
            </a:extLst>
          </p:cNvPr>
          <p:cNvSpPr txBox="1"/>
          <p:nvPr/>
        </p:nvSpPr>
        <p:spPr>
          <a:xfrm>
            <a:off x="106136" y="827685"/>
            <a:ext cx="2505369" cy="82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Ensure all invoices and payments are posted before closing the period.</a:t>
            </a: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3C37C7A-7315-B7DC-3219-DF54CA34B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2F0CD-5819-25F0-28D9-2EE4A86F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CF93734-591E-48C8-35CB-F81BC0D91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873772"/>
              </p:ext>
            </p:extLst>
          </p:nvPr>
        </p:nvGraphicFramePr>
        <p:xfrm>
          <a:off x="2487034" y="876113"/>
          <a:ext cx="3914037" cy="3928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160320-FDBD-DF61-FE32-309CD06B44B4}"/>
              </a:ext>
            </a:extLst>
          </p:cNvPr>
          <p:cNvSpPr txBox="1"/>
          <p:nvPr/>
        </p:nvSpPr>
        <p:spPr>
          <a:xfrm>
            <a:off x="6401071" y="1681631"/>
            <a:ext cx="27429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Runing key AP reports such as invoice register, payment register &amp; supplier balance report.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Then,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Review the reports for accuracy &amp; completeness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F6DA6-DAC2-F950-2CFF-1154B8A23A25}"/>
              </a:ext>
            </a:extLst>
          </p:cNvPr>
          <p:cNvSpPr txBox="1"/>
          <p:nvPr/>
        </p:nvSpPr>
        <p:spPr>
          <a:xfrm>
            <a:off x="40423" y="2908194"/>
            <a:ext cx="2636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Reconcile AP sub-ledger with the GL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then,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 Ensure all transactions have been correctly recorded &amp; posted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CDFE0-F540-6DF0-A8AF-34BAA8B9D0AF}"/>
              </a:ext>
            </a:extLst>
          </p:cNvPr>
          <p:cNvSpPr txBox="1"/>
          <p:nvPr/>
        </p:nvSpPr>
        <p:spPr>
          <a:xfrm>
            <a:off x="6401071" y="4017294"/>
            <a:ext cx="2799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Process &amp; post write-offs for unpayable amounts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then, </a:t>
            </a:r>
            <a:r>
              <a:rPr lang="en-US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Review and apply adjustments to close out any remaining discrepancies.</a:t>
            </a:r>
          </a:p>
        </p:txBody>
      </p:sp>
    </p:spTree>
    <p:extLst>
      <p:ext uri="{BB962C8B-B14F-4D97-AF65-F5344CB8AC3E}">
        <p14:creationId xmlns:p14="http://schemas.microsoft.com/office/powerpoint/2010/main" val="3032080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0343D369-5B11-DC6F-2912-E6828D923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82F59512-85EB-9597-5213-970CEBAFE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6000" y="318737"/>
            <a:ext cx="5002003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5200"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Period-End Close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D4E1910F-6EF5-DDE4-A224-0CE4B66F7FBE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847EC40C-690F-6892-63FA-254D9AC22A38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A7E5F443-A0EA-97BB-F03F-8D1E729B6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34183F-1429-1B05-5B91-B41446733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9D59D8-FFF8-93F9-8AD4-3C8A042AE8A6}"/>
              </a:ext>
            </a:extLst>
          </p:cNvPr>
          <p:cNvSpPr txBox="1"/>
          <p:nvPr/>
        </p:nvSpPr>
        <p:spPr>
          <a:xfrm>
            <a:off x="18289" y="1399955"/>
            <a:ext cx="5193792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period-end closing process: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5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Ensure all invoices and payment are posted.</a:t>
            </a:r>
          </a:p>
          <a:p>
            <a:pPr marL="342900" lvl="5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Path: Accounting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Control Payable Period.</a:t>
            </a:r>
          </a:p>
          <a:p>
            <a:pPr marL="342900" lvl="5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Choose our period  Close all months of the period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F9A8A-A857-E9F7-4C77-DAF42E29C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712" y="2164702"/>
            <a:ext cx="3810000" cy="29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32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BCFD3459-6D1F-E900-EF06-D850DE8A6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C1AF65C3-E657-DEE6-0FCC-8A806303A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263" y="268061"/>
            <a:ext cx="6081283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5200"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Financial Reports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020046A7-E239-0BB4-5077-0F1FB698C327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0ECEA6B3-9523-4ADC-F1D4-57026945A756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73D14462-54CA-D5FD-103E-FC38A046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AC6B8-5248-EFFC-61FE-A3C15662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979CC9-D600-CBBA-3FF1-A362F0520B87}"/>
              </a:ext>
            </a:extLst>
          </p:cNvPr>
          <p:cNvSpPr txBox="1"/>
          <p:nvPr/>
        </p:nvSpPr>
        <p:spPr>
          <a:xfrm>
            <a:off x="251010" y="1070804"/>
            <a:ext cx="53574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(Run key AP reports)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5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 Register:</a:t>
            </a:r>
          </a:p>
          <a:p>
            <a:pPr marL="285750" lvl="5" indent="-104775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Path: View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Request  Submit new Request.</a:t>
            </a:r>
          </a:p>
          <a:p>
            <a:pPr marL="285750" lvl="5" indent="-104775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Name: Invoice Register  Parameters: Supplier name, Ok  Operating Unit: Vision  OK Submit 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5" indent="-342900">
              <a:buAutoNum type="arabicPeriod" startAt="2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Payment Register:</a:t>
            </a:r>
          </a:p>
          <a:p>
            <a:pPr marL="271463" lvl="5" indent="-1270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Path: View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Request  Submit new Request </a:t>
            </a:r>
          </a:p>
          <a:p>
            <a:pPr marL="271463" lvl="5" indent="-1270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Name: Payment Register  Operating Unit: Vision Operations  Parameters: Date  Display Supplier address: yes OK Submit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Supplier Balance Report:</a:t>
            </a:r>
          </a:p>
          <a:p>
            <a:pPr marL="361950" lvl="5" indent="-1905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Path: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Request  Submit new Request.</a:t>
            </a:r>
          </a:p>
          <a:p>
            <a:pPr marL="361950" lvl="5" indent="-1905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Name: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 Open Balance Letter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Date  Supplier Name from: Supplier Name  Supplier Name to: Supplier Name OK Submit .</a:t>
            </a:r>
          </a:p>
          <a:p>
            <a:pPr lvl="5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CD5AC-6159-7C15-186E-300FBE89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092" y="1173182"/>
            <a:ext cx="3480908" cy="3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67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B3586476-30C9-5881-69A7-46A582DC4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9EDE1B9E-8D7C-64CD-7073-2339FF4568B6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83DA60D2-D4B9-EACA-63A4-5AF3B99A6B6A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8DBABC74-D75B-3640-1621-637ABCE8A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010941-2365-F423-2B39-854482FCF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32B64-B1DD-7028-017D-8DF43782B0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61" t="6178" r="22964" b="18037"/>
          <a:stretch/>
        </p:blipFill>
        <p:spPr>
          <a:xfrm>
            <a:off x="0" y="1057292"/>
            <a:ext cx="9089365" cy="4086208"/>
          </a:xfrm>
          <a:prstGeom prst="rect">
            <a:avLst/>
          </a:prstGeom>
        </p:spPr>
      </p:pic>
      <p:sp>
        <p:nvSpPr>
          <p:cNvPr id="6" name="Google Shape;90;p17">
            <a:extLst>
              <a:ext uri="{FF2B5EF4-FFF2-40B4-BE49-F238E27FC236}">
                <a16:creationId xmlns:a16="http://schemas.microsoft.com/office/drawing/2014/main" id="{FC449D3A-B696-DE2E-124D-051AA3141765}"/>
              </a:ext>
            </a:extLst>
          </p:cNvPr>
          <p:cNvSpPr txBox="1">
            <a:spLocks/>
          </p:cNvSpPr>
          <p:nvPr/>
        </p:nvSpPr>
        <p:spPr>
          <a:xfrm>
            <a:off x="1322263" y="268061"/>
            <a:ext cx="6081283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5200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Generate Financial Reports</a:t>
            </a:r>
          </a:p>
        </p:txBody>
      </p:sp>
    </p:spTree>
    <p:extLst>
      <p:ext uri="{BB962C8B-B14F-4D97-AF65-F5344CB8AC3E}">
        <p14:creationId xmlns:p14="http://schemas.microsoft.com/office/powerpoint/2010/main" val="1935260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823B8972-5904-5DCF-76AB-06D0A539E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D5AE0287-0CDD-5F01-305F-5231AF344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6000" y="318737"/>
            <a:ext cx="5002003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2.</a:t>
            </a:r>
            <a:r>
              <a:rPr lang="en" dirty="0"/>
              <a:t> </a:t>
            </a:r>
            <a:r>
              <a:rPr lang="en-US" dirty="0"/>
              <a:t>Generate Financial Reports</a:t>
            </a:r>
            <a:endParaRPr dirty="0"/>
          </a:p>
        </p:txBody>
      </p:sp>
      <p:sp>
        <p:nvSpPr>
          <p:cNvPr id="100" name="Google Shape;100;p17">
            <a:extLst>
              <a:ext uri="{FF2B5EF4-FFF2-40B4-BE49-F238E27FC236}">
                <a16:creationId xmlns:a16="http://schemas.microsoft.com/office/drawing/2014/main" id="{A577B3D8-51BB-34AA-B753-DD51520790F6}"/>
              </a:ext>
            </a:extLst>
          </p:cNvPr>
          <p:cNvSpPr txBox="1"/>
          <p:nvPr/>
        </p:nvSpPr>
        <p:spPr>
          <a:xfrm>
            <a:off x="5000433" y="1564895"/>
            <a:ext cx="1216049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algn="ctr"/>
            <a:r>
              <a:rPr lang="en-EG" dirty="0">
                <a:solidFill>
                  <a:schemeClr val="lt1"/>
                </a:solidFill>
                <a:latin typeface="Fira Sans Extra Condensed Medium"/>
              </a:rPr>
              <a:t>B. Invoice Matching (PO Matching)</a:t>
            </a:r>
          </a:p>
        </p:txBody>
      </p:sp>
      <p:sp>
        <p:nvSpPr>
          <p:cNvPr id="103" name="Google Shape;103;p17">
            <a:extLst>
              <a:ext uri="{FF2B5EF4-FFF2-40B4-BE49-F238E27FC236}">
                <a16:creationId xmlns:a16="http://schemas.microsoft.com/office/drawing/2014/main" id="{C9D0B8C5-9679-1B3C-5094-CB2FE6B6923B}"/>
              </a:ext>
            </a:extLst>
          </p:cNvPr>
          <p:cNvSpPr txBox="1"/>
          <p:nvPr/>
        </p:nvSpPr>
        <p:spPr>
          <a:xfrm>
            <a:off x="3787650" y="2450969"/>
            <a:ext cx="15687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1C0284B4-984D-3F1D-66AD-D3B694267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283" y="188170"/>
            <a:ext cx="1072082" cy="3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B18F08-0562-ECF8-3182-7766B2ACF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" y="0"/>
            <a:ext cx="938893" cy="709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FAE04-CB0A-9AB9-3184-96E058DB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793" r="26363" b="15036"/>
          <a:stretch/>
        </p:blipFill>
        <p:spPr>
          <a:xfrm>
            <a:off x="0" y="795647"/>
            <a:ext cx="9089365" cy="43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35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1E54A022-259B-DB48-6A89-934F5526F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7AFD0578-D245-420F-52E1-4ABD2BDDC709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D4C99B22-21AE-99FB-449F-9D63B3FB7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35744-149F-1DD1-763E-4F71836C2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2A41C4F-1FF4-8DA4-7B8B-9607A756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2" t="5512" r="5082" b="9799"/>
          <a:stretch/>
        </p:blipFill>
        <p:spPr>
          <a:xfrm>
            <a:off x="157397" y="809200"/>
            <a:ext cx="8914772" cy="42678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7DE85FD-82EF-C8CE-324E-D629D7491DA8}"/>
              </a:ext>
            </a:extLst>
          </p:cNvPr>
          <p:cNvSpPr/>
          <p:nvPr/>
        </p:nvSpPr>
        <p:spPr>
          <a:xfrm>
            <a:off x="3518638" y="1185163"/>
            <a:ext cx="1435611" cy="500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950DE46D-A48E-10BD-4549-E574D8BFBAFE}"/>
              </a:ext>
            </a:extLst>
          </p:cNvPr>
          <p:cNvSpPr txBox="1">
            <a:spLocks/>
          </p:cNvSpPr>
          <p:nvPr/>
        </p:nvSpPr>
        <p:spPr>
          <a:xfrm>
            <a:off x="1868424" y="273589"/>
            <a:ext cx="5730351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SzPts val="2800"/>
            </a:pPr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Generate AP Financial Reports</a:t>
            </a:r>
          </a:p>
        </p:txBody>
      </p:sp>
    </p:spTree>
    <p:extLst>
      <p:ext uri="{BB962C8B-B14F-4D97-AF65-F5344CB8AC3E}">
        <p14:creationId xmlns:p14="http://schemas.microsoft.com/office/powerpoint/2010/main" val="2852570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37C3D0E7-8D67-55CB-B02A-F79F46EF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258CE3B7-68E6-85FE-E776-AD7875152B6A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4D7EBAB2-A05E-F8D9-0777-76123E9AA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F5893-BB36-BC99-5D43-725E0982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40CF2374-0FC9-6679-DE90-4D68073FF2BB}"/>
              </a:ext>
            </a:extLst>
          </p:cNvPr>
          <p:cNvSpPr txBox="1">
            <a:spLocks/>
          </p:cNvSpPr>
          <p:nvPr/>
        </p:nvSpPr>
        <p:spPr>
          <a:xfrm>
            <a:off x="1700784" y="283528"/>
            <a:ext cx="5730351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4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SzPts val="2800"/>
            </a:pPr>
            <a:r>
              <a:rPr lang="en-US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rPr>
              <a:t>Generate AP Financial Reports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66155-BA73-C91D-7ACA-C5E37138F6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162" r="23376" b="20577"/>
          <a:stretch/>
        </p:blipFill>
        <p:spPr>
          <a:xfrm>
            <a:off x="0" y="1027172"/>
            <a:ext cx="9144000" cy="41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7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2810FAAD-53BC-E9D6-0F18-8CA8EA360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6265116A-8593-B211-135D-6FBAFE1827D4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99B30F57-0AB5-359E-FF50-EBCE5C15D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8936C4-6E63-1A09-4689-309F8343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99C0A9B7-A4FB-367F-7591-D15AF38A0401}"/>
              </a:ext>
            </a:extLst>
          </p:cNvPr>
          <p:cNvSpPr txBox="1">
            <a:spLocks/>
          </p:cNvSpPr>
          <p:nvPr/>
        </p:nvSpPr>
        <p:spPr>
          <a:xfrm>
            <a:off x="1700784" y="283528"/>
            <a:ext cx="5730351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2800"/>
              <a:buFont typeface="Fira Sans Extra Condensed Medium"/>
              <a:buNone/>
              <a:defRPr sz="2800" b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Generate AP Financial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39A13-18A8-9153-CF8C-C484538A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162" r="23636" b="20577"/>
          <a:stretch/>
        </p:blipFill>
        <p:spPr>
          <a:xfrm>
            <a:off x="71831" y="1098681"/>
            <a:ext cx="9072169" cy="40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0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682A73C5-91A4-32FB-B570-CE53119A4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>
            <a:extLst>
              <a:ext uri="{FF2B5EF4-FFF2-40B4-BE49-F238E27FC236}">
                <a16:creationId xmlns:a16="http://schemas.microsoft.com/office/drawing/2014/main" id="{561F301A-2B3C-77A7-5E33-406C3F903107}"/>
              </a:ext>
            </a:extLst>
          </p:cNvPr>
          <p:cNvSpPr/>
          <p:nvPr/>
        </p:nvSpPr>
        <p:spPr>
          <a:xfrm>
            <a:off x="5625363" y="685145"/>
            <a:ext cx="1036730" cy="500018"/>
          </a:xfrm>
          <a:custGeom>
            <a:avLst/>
            <a:gdLst/>
            <a:ahLst/>
            <a:cxnLst/>
            <a:rect l="l" t="t" r="r" b="b"/>
            <a:pathLst>
              <a:path w="29440" h="14199" extrusionOk="0">
                <a:moveTo>
                  <a:pt x="21265" y="0"/>
                </a:moveTo>
                <a:cubicBezTo>
                  <a:pt x="17492" y="0"/>
                  <a:pt x="13695" y="847"/>
                  <a:pt x="10274" y="2350"/>
                </a:cubicBezTo>
                <a:cubicBezTo>
                  <a:pt x="5782" y="4340"/>
                  <a:pt x="1427" y="8103"/>
                  <a:pt x="147" y="13029"/>
                </a:cubicBezTo>
                <a:cubicBezTo>
                  <a:pt x="0" y="13587"/>
                  <a:pt x="465" y="14199"/>
                  <a:pt x="980" y="14199"/>
                </a:cubicBezTo>
                <a:cubicBezTo>
                  <a:pt x="1157" y="14199"/>
                  <a:pt x="1340" y="14126"/>
                  <a:pt x="1506" y="13955"/>
                </a:cubicBezTo>
                <a:cubicBezTo>
                  <a:pt x="4541" y="10803"/>
                  <a:pt x="7732" y="8044"/>
                  <a:pt x="11791" y="6330"/>
                </a:cubicBezTo>
                <a:cubicBezTo>
                  <a:pt x="14905" y="5005"/>
                  <a:pt x="18135" y="4669"/>
                  <a:pt x="21402" y="4669"/>
                </a:cubicBezTo>
                <a:cubicBezTo>
                  <a:pt x="22994" y="4669"/>
                  <a:pt x="24594" y="4749"/>
                  <a:pt x="26194" y="4833"/>
                </a:cubicBezTo>
                <a:cubicBezTo>
                  <a:pt x="26237" y="4835"/>
                  <a:pt x="26280" y="4837"/>
                  <a:pt x="26322" y="4837"/>
                </a:cubicBezTo>
                <a:cubicBezTo>
                  <a:pt x="28554" y="4837"/>
                  <a:pt x="29440" y="1314"/>
                  <a:pt x="27081" y="715"/>
                </a:cubicBezTo>
                <a:cubicBezTo>
                  <a:pt x="25186" y="229"/>
                  <a:pt x="23228" y="0"/>
                  <a:pt x="212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Next Academy – ERP Career Development">
            <a:extLst>
              <a:ext uri="{FF2B5EF4-FFF2-40B4-BE49-F238E27FC236}">
                <a16:creationId xmlns:a16="http://schemas.microsoft.com/office/drawing/2014/main" id="{29E3667D-19A8-B92A-E38F-539B6AB8A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14" y="283528"/>
            <a:ext cx="1120155" cy="34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D8F71-3B40-FE99-5CE6-BE14B7779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" y="99884"/>
            <a:ext cx="938713" cy="70931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F2EB46-F93F-3EB2-C629-CB1CDFA65A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218" r="20950" b="11754"/>
          <a:stretch/>
        </p:blipFill>
        <p:spPr>
          <a:xfrm>
            <a:off x="166300" y="809200"/>
            <a:ext cx="8629959" cy="410421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9DF6A58-4AB5-C600-3E84-00BC9DD42B7F}"/>
              </a:ext>
            </a:extLst>
          </p:cNvPr>
          <p:cNvSpPr/>
          <p:nvPr/>
        </p:nvSpPr>
        <p:spPr>
          <a:xfrm>
            <a:off x="2585803" y="809200"/>
            <a:ext cx="1184223" cy="217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9C4CF152-E91D-824A-CA36-8A3CB3857BE5}"/>
              </a:ext>
            </a:extLst>
          </p:cNvPr>
          <p:cNvSpPr txBox="1">
            <a:spLocks/>
          </p:cNvSpPr>
          <p:nvPr/>
        </p:nvSpPr>
        <p:spPr>
          <a:xfrm>
            <a:off x="1554480" y="283528"/>
            <a:ext cx="5876655" cy="47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2800"/>
              <a:buFont typeface="Fira Sans Extra Condensed Medium"/>
              <a:buNone/>
              <a:defRPr sz="2800" b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</a:defRPr>
            </a:lvl1pPr>
            <a:lvl2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2pPr>
            <a:lvl3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3pPr>
            <a:lvl4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4pPr>
            <a:lvl5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5pPr>
            <a:lvl6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6pPr>
            <a:lvl7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7pPr>
            <a:lvl8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8pPr>
            <a:lvl9pPr algn="ctr">
              <a:buClr>
                <a:schemeClr val="dk1"/>
              </a:buClr>
              <a:buSzPts val="5200"/>
              <a:buFont typeface="Fira Sans Extra Condensed Medium"/>
              <a:buNone/>
              <a:defRPr sz="5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defRPr>
            </a:lvl9pPr>
          </a:lstStyle>
          <a:p>
            <a:r>
              <a:rPr lang="en-US" dirty="0"/>
              <a:t>Generate AP Financial Reports</a:t>
            </a:r>
          </a:p>
        </p:txBody>
      </p:sp>
    </p:spTree>
    <p:extLst>
      <p:ext uri="{BB962C8B-B14F-4D97-AF65-F5344CB8AC3E}">
        <p14:creationId xmlns:p14="http://schemas.microsoft.com/office/powerpoint/2010/main" val="1586950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isk Management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E0E0E0"/>
      </a:lt2>
      <a:accent1>
        <a:srgbClr val="99B68E"/>
      </a:accent1>
      <a:accent2>
        <a:srgbClr val="64BBB3"/>
      </a:accent2>
      <a:accent3>
        <a:srgbClr val="217A72"/>
      </a:accent3>
      <a:accent4>
        <a:srgbClr val="9F83A1"/>
      </a:accent4>
      <a:accent5>
        <a:srgbClr val="8C2C9E"/>
      </a:accent5>
      <a:accent6>
        <a:srgbClr val="5001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929292"/>
    </a:dk2>
    <a:lt2>
      <a:srgbClr val="E0E0E0"/>
    </a:lt2>
    <a:accent1>
      <a:srgbClr val="99B68E"/>
    </a:accent1>
    <a:accent2>
      <a:srgbClr val="64BBB3"/>
    </a:accent2>
    <a:accent3>
      <a:srgbClr val="217A72"/>
    </a:accent3>
    <a:accent4>
      <a:srgbClr val="9F83A1"/>
    </a:accent4>
    <a:accent5>
      <a:srgbClr val="8C2C9E"/>
    </a:accent5>
    <a:accent6>
      <a:srgbClr val="500153"/>
    </a:accent6>
    <a:hlink>
      <a:srgbClr val="000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929292"/>
    </a:dk2>
    <a:lt2>
      <a:srgbClr val="E0E0E0"/>
    </a:lt2>
    <a:accent1>
      <a:srgbClr val="99B68E"/>
    </a:accent1>
    <a:accent2>
      <a:srgbClr val="64BBB3"/>
    </a:accent2>
    <a:accent3>
      <a:srgbClr val="217A72"/>
    </a:accent3>
    <a:accent4>
      <a:srgbClr val="9F83A1"/>
    </a:accent4>
    <a:accent5>
      <a:srgbClr val="8C2C9E"/>
    </a:accent5>
    <a:accent6>
      <a:srgbClr val="500153"/>
    </a:accent6>
    <a:hlink>
      <a:srgbClr val="000000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929292"/>
    </a:dk2>
    <a:lt2>
      <a:srgbClr val="E0E0E0"/>
    </a:lt2>
    <a:accent1>
      <a:srgbClr val="99B68E"/>
    </a:accent1>
    <a:accent2>
      <a:srgbClr val="64BBB3"/>
    </a:accent2>
    <a:accent3>
      <a:srgbClr val="217A72"/>
    </a:accent3>
    <a:accent4>
      <a:srgbClr val="9F83A1"/>
    </a:accent4>
    <a:accent5>
      <a:srgbClr val="8C2C9E"/>
    </a:accent5>
    <a:accent6>
      <a:srgbClr val="500153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</TotalTime>
  <Words>1855</Words>
  <Application>Microsoft Office PowerPoint</Application>
  <PresentationFormat>On-screen Show (16:9)</PresentationFormat>
  <Paragraphs>282</Paragraphs>
  <Slides>110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9" baseType="lpstr">
      <vt:lpstr>Aptos</vt:lpstr>
      <vt:lpstr>Trebuchet MS</vt:lpstr>
      <vt:lpstr>Helvetica</vt:lpstr>
      <vt:lpstr>Roboto</vt:lpstr>
      <vt:lpstr>Wingdings</vt:lpstr>
      <vt:lpstr>Arial</vt:lpstr>
      <vt:lpstr>Times New Roman</vt:lpstr>
      <vt:lpstr>Fira Sans Extra Condensed Medium</vt:lpstr>
      <vt:lpstr>Risk Management Infographics by Slidesgo</vt:lpstr>
      <vt:lpstr> Accounts Payable Operations and Reporting in Oracle ERP </vt:lpstr>
      <vt:lpstr>   Presented By: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Oracle ERP System for Accounting</vt:lpstr>
      <vt:lpstr>Steps to Automate AP System Using Oracle ERP System</vt:lpstr>
      <vt:lpstr>Al Nile For Furniture Year Ended 2017</vt:lpstr>
      <vt:lpstr>1. Manually create supplier invoice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 Supplier invoice &amp; Billing</vt:lpstr>
      <vt:lpstr>Step 1: Supplier Invoice &amp; Billing</vt:lpstr>
      <vt:lpstr>1. Manually create supplier invoice </vt:lpstr>
      <vt:lpstr>PowerPoint Presentation</vt:lpstr>
      <vt:lpstr>PowerPoint Presentation</vt:lpstr>
      <vt:lpstr>PowerPoint Presentation</vt:lpstr>
      <vt:lpstr>HOLDS FOR INVOICES</vt:lpstr>
      <vt:lpstr>1. Hold for invoices</vt:lpstr>
      <vt:lpstr> Mannual Hold for invoices</vt:lpstr>
      <vt:lpstr> Automatic Hold for invoices</vt:lpstr>
      <vt:lpstr>Release holds invoices</vt:lpstr>
      <vt:lpstr>3. Supplier Inquiry</vt:lpstr>
      <vt:lpstr>3. Supplier Inquiry</vt:lpstr>
      <vt:lpstr>3. Supplier Inquiry</vt:lpstr>
      <vt:lpstr>3. Supplier Inquiry</vt:lpstr>
      <vt:lpstr>PowerPoint Presentation</vt:lpstr>
      <vt:lpstr>PowerPoint Presentation</vt:lpstr>
      <vt:lpstr>PowerPoint Presentation</vt:lpstr>
      <vt:lpstr>PowerPoint Presentation</vt:lpstr>
      <vt:lpstr>2. Invoice Adjustments (credit memo&amp; Taxation)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2:  Payment Processing &amp; Cash Management</vt:lpstr>
      <vt:lpstr>Payment Processing</vt:lpstr>
      <vt:lpstr>Payment Processing</vt:lpstr>
      <vt:lpstr>Setup Bank Information</vt:lpstr>
      <vt:lpstr>Setup Bank Information</vt:lpstr>
      <vt:lpstr>Setup Bank Information</vt:lpstr>
      <vt:lpstr>Setup Bank Information</vt:lpstr>
      <vt:lpstr>Setup Bank Information</vt:lpstr>
      <vt:lpstr>Setup Bank Information</vt:lpstr>
      <vt:lpstr>Setup Bank Information</vt:lpstr>
      <vt:lpstr>Setup Bank Information</vt:lpstr>
      <vt:lpstr>Setup Bank Information</vt:lpstr>
      <vt:lpstr> Full and partial payment</vt:lpstr>
      <vt:lpstr>Full Payment </vt:lpstr>
      <vt:lpstr>Full Payment </vt:lpstr>
      <vt:lpstr>Full Payment </vt:lpstr>
      <vt:lpstr>Full Payment </vt:lpstr>
      <vt:lpstr>Full Payment </vt:lpstr>
      <vt:lpstr>Partial Payment </vt:lpstr>
      <vt:lpstr>Partial payment </vt:lpstr>
      <vt:lpstr>PowerPoint Presentation</vt:lpstr>
      <vt:lpstr>PowerPoint Presentation</vt:lpstr>
      <vt:lpstr>PowerPoint Presentation</vt:lpstr>
      <vt:lpstr>PowerPoint Presentation</vt:lpstr>
      <vt:lpstr>Step 2: Payment Processing and Cash Management</vt:lpstr>
      <vt:lpstr>Al Nile For Furniture Payment Terms</vt:lpstr>
      <vt:lpstr>PowerPoint Presentation</vt:lpstr>
      <vt:lpstr>Processing supplier payment</vt:lpstr>
      <vt:lpstr>Processing supplier payment terms</vt:lpstr>
      <vt:lpstr>PowerPoint Presentation</vt:lpstr>
      <vt:lpstr>PowerPoint Presentation</vt:lpstr>
      <vt:lpstr>Prepayments</vt:lpstr>
      <vt:lpstr>Pre-Payment Setup</vt:lpstr>
      <vt:lpstr>Pre-Payment Setup</vt:lpstr>
      <vt:lpstr>Pre-Payment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Void Prepayment </vt:lpstr>
      <vt:lpstr>Step 3:  Period End-Closing &amp; Reporting</vt:lpstr>
      <vt:lpstr>Step 3: Period-End Closing &amp; Reporting </vt:lpstr>
      <vt:lpstr>1. AP Period-End Close</vt:lpstr>
      <vt:lpstr>2. Generate Financial Reports</vt:lpstr>
      <vt:lpstr>PowerPoint Presentation</vt:lpstr>
      <vt:lpstr>2. Generate Financial Reports</vt:lpstr>
      <vt:lpstr>PowerPoint Presentation</vt:lpstr>
      <vt:lpstr>PowerPoint Presentation</vt:lpstr>
      <vt:lpstr>PowerPoint Presentation</vt:lpstr>
      <vt:lpstr>PowerPoint Presentation</vt:lpstr>
      <vt:lpstr>3. Reconciliation with General Ledger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Accounts Payable Operations and Reporting in Oracle ERP</dc:title>
  <dc:creator>USER</dc:creator>
  <cp:lastModifiedBy>Salma ezz</cp:lastModifiedBy>
  <cp:revision>93</cp:revision>
  <dcterms:modified xsi:type="dcterms:W3CDTF">2025-04-27T21:47:53Z</dcterms:modified>
</cp:coreProperties>
</file>